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8" r:id="rId4"/>
    <p:sldId id="258" r:id="rId5"/>
    <p:sldId id="259" r:id="rId6"/>
    <p:sldId id="261" r:id="rId7"/>
    <p:sldId id="262" r:id="rId8"/>
    <p:sldId id="263" r:id="rId9"/>
    <p:sldId id="267" r:id="rId10"/>
    <p:sldId id="264" r:id="rId11"/>
    <p:sldId id="287" r:id="rId12"/>
    <p:sldId id="265" r:id="rId13"/>
    <p:sldId id="266" r:id="rId14"/>
    <p:sldId id="288" r:id="rId15"/>
    <p:sldId id="269" r:id="rId16"/>
    <p:sldId id="271" r:id="rId17"/>
    <p:sldId id="270" r:id="rId18"/>
    <p:sldId id="289" r:id="rId19"/>
    <p:sldId id="272" r:id="rId20"/>
    <p:sldId id="280" r:id="rId21"/>
    <p:sldId id="274" r:id="rId22"/>
    <p:sldId id="275" r:id="rId23"/>
    <p:sldId id="276" r:id="rId24"/>
    <p:sldId id="290" r:id="rId25"/>
    <p:sldId id="277" r:id="rId26"/>
    <p:sldId id="278" r:id="rId27"/>
    <p:sldId id="279" r:id="rId28"/>
    <p:sldId id="281" r:id="rId29"/>
    <p:sldId id="282" r:id="rId30"/>
    <p:sldId id="283" r:id="rId31"/>
    <p:sldId id="285" r:id="rId32"/>
    <p:sldId id="291" r:id="rId33"/>
    <p:sldId id="292" r:id="rId34"/>
    <p:sldId id="284" r:id="rId35"/>
    <p:sldId id="286"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206" autoAdjust="0"/>
    <p:restoredTop sz="94660"/>
  </p:normalViewPr>
  <p:slideViewPr>
    <p:cSldViewPr>
      <p:cViewPr varScale="1">
        <p:scale>
          <a:sx n="79" d="100"/>
          <a:sy n="79" d="100"/>
        </p:scale>
        <p:origin x="-100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a:xfrm>
            <a:off x="6019800" y="4800600"/>
            <a:ext cx="2133600" cy="365125"/>
          </a:xfrm>
          <a:prstGeom prst="rect">
            <a:avLst/>
          </a:prstGeom>
        </p:spPr>
        <p:txBody>
          <a:bodyPr/>
          <a:lstStyle/>
          <a:p>
            <a:fld id="{D4EB1152-F235-47C7-AD46-9954AB95C58B}" type="datetimeFigureOut">
              <a:rPr lang="ar-SA" smtClean="0"/>
              <a:pPr/>
              <a:t>11/08/1431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a:xfrm>
            <a:off x="6019800" y="4800600"/>
            <a:ext cx="2133600" cy="365125"/>
          </a:xfrm>
          <a:prstGeom prst="rect">
            <a:avLst/>
          </a:prstGeom>
        </p:spPr>
        <p:txBody>
          <a:bodyPr/>
          <a:lstStyle/>
          <a:p>
            <a:fld id="{D4EB1152-F235-47C7-AD46-9954AB95C58B}" type="datetimeFigureOut">
              <a:rPr lang="ar-SA" smtClean="0"/>
              <a:pPr/>
              <a:t>11/08/1431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a:xfrm>
            <a:off x="6019800" y="4800600"/>
            <a:ext cx="2133600" cy="365125"/>
          </a:xfrm>
          <a:prstGeom prst="rect">
            <a:avLst/>
          </a:prstGeom>
        </p:spPr>
        <p:txBody>
          <a:bodyPr/>
          <a:lstStyle/>
          <a:p>
            <a:fld id="{D4EB1152-F235-47C7-AD46-9954AB95C58B}" type="datetimeFigureOut">
              <a:rPr lang="ar-SA" smtClean="0"/>
              <a:pPr/>
              <a:t>11/08/1431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a:xfrm>
            <a:off x="6019800" y="4800600"/>
            <a:ext cx="2133600" cy="365125"/>
          </a:xfrm>
          <a:prstGeom prst="rect">
            <a:avLst/>
          </a:prstGeom>
        </p:spPr>
        <p:txBody>
          <a:bodyPr/>
          <a:lstStyle/>
          <a:p>
            <a:fld id="{D4EB1152-F235-47C7-AD46-9954AB95C58B}" type="datetimeFigureOut">
              <a:rPr lang="ar-SA" smtClean="0"/>
              <a:pPr/>
              <a:t>11/08/1431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a:xfrm>
            <a:off x="6019800" y="4800600"/>
            <a:ext cx="2133600" cy="365125"/>
          </a:xfrm>
          <a:prstGeom prst="rect">
            <a:avLst/>
          </a:prstGeom>
        </p:spPr>
        <p:txBody>
          <a:bodyPr/>
          <a:lstStyle/>
          <a:p>
            <a:fld id="{D4EB1152-F235-47C7-AD46-9954AB95C58B}" type="datetimeFigureOut">
              <a:rPr lang="ar-SA" smtClean="0"/>
              <a:pPr/>
              <a:t>11/08/1431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a:xfrm>
            <a:off x="6019800" y="4800600"/>
            <a:ext cx="2133600" cy="365125"/>
          </a:xfrm>
          <a:prstGeom prst="rect">
            <a:avLst/>
          </a:prstGeom>
        </p:spPr>
        <p:txBody>
          <a:bodyPr/>
          <a:lstStyle/>
          <a:p>
            <a:fld id="{D4EB1152-F235-47C7-AD46-9954AB95C58B}" type="datetimeFigureOut">
              <a:rPr lang="ar-SA" smtClean="0"/>
              <a:pPr/>
              <a:t>11/08/1431</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a:xfrm>
            <a:off x="6019800" y="4800600"/>
            <a:ext cx="2133600" cy="365125"/>
          </a:xfrm>
          <a:prstGeom prst="rect">
            <a:avLst/>
          </a:prstGeom>
        </p:spPr>
        <p:txBody>
          <a:bodyPr/>
          <a:lstStyle/>
          <a:p>
            <a:fld id="{D4EB1152-F235-47C7-AD46-9954AB95C58B}" type="datetimeFigureOut">
              <a:rPr lang="ar-SA" smtClean="0"/>
              <a:pPr/>
              <a:t>11/08/1431</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EBF9A61-BB80-47FA-810E-8BBDE297AEF9}" type="slidenum">
              <a:rPr lang="ar-SA" smtClean="0"/>
              <a:pPr/>
              <a:t>‹#›</a:t>
            </a:fld>
            <a:endParaRPr lang="ar-SA"/>
          </a:p>
        </p:txBody>
      </p:sp>
      <p:sp>
        <p:nvSpPr>
          <p:cNvPr id="5" name="عنصر نائب للتاريخ 3"/>
          <p:cNvSpPr>
            <a:spLocks noGrp="1"/>
          </p:cNvSpPr>
          <p:nvPr>
            <p:ph type="dt" sz="half" idx="2"/>
          </p:nvPr>
        </p:nvSpPr>
        <p:spPr>
          <a:xfrm>
            <a:off x="6858000" y="6400800"/>
            <a:ext cx="2133600" cy="365125"/>
          </a:xfrm>
          <a:prstGeom prst="rect">
            <a:avLst/>
          </a:prstGeom>
        </p:spPr>
        <p:txBody>
          <a:bodyPr vert="horz" lIns="91440" tIns="45720" rIns="91440" bIns="45720" rtlCol="1" anchor="ctr"/>
          <a:lstStyle>
            <a:lvl1pPr algn="r">
              <a:defRPr sz="2000">
                <a:solidFill>
                  <a:srgbClr val="00B0F0"/>
                </a:solidFill>
                <a:effectLst>
                  <a:outerShdw blurRad="38100" dist="38100" dir="2700000" algn="tl">
                    <a:srgbClr val="000000">
                      <a:alpha val="43137"/>
                    </a:srgbClr>
                  </a:outerShdw>
                </a:effectLst>
              </a:defRPr>
            </a:lvl1pPr>
          </a:lstStyle>
          <a:p>
            <a:r>
              <a:rPr lang="ar-SA" dirty="0" smtClean="0"/>
              <a:t>سقاف.كوم</a:t>
            </a:r>
            <a:endParaRPr lang="ar-SA" dirty="0"/>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a:xfrm>
            <a:off x="6019800" y="4800600"/>
            <a:ext cx="2133600" cy="365125"/>
          </a:xfrm>
          <a:prstGeom prst="rect">
            <a:avLst/>
          </a:prstGeom>
        </p:spPr>
        <p:txBody>
          <a:bodyPr/>
          <a:lstStyle/>
          <a:p>
            <a:fld id="{D4EB1152-F235-47C7-AD46-9954AB95C58B}" type="datetimeFigureOut">
              <a:rPr lang="ar-SA" smtClean="0"/>
              <a:pPr/>
              <a:t>11/08/1431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a:xfrm>
            <a:off x="6019800" y="4800600"/>
            <a:ext cx="2133600" cy="365125"/>
          </a:xfrm>
          <a:prstGeom prst="rect">
            <a:avLst/>
          </a:prstGeom>
        </p:spPr>
        <p:txBody>
          <a:bodyPr/>
          <a:lstStyle/>
          <a:p>
            <a:fld id="{D4EB1152-F235-47C7-AD46-9954AB95C58B}" type="datetimeFigureOut">
              <a:rPr lang="ar-SA" smtClean="0"/>
              <a:pPr/>
              <a:t>11/08/1431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EBF9A61-BB80-47FA-810E-8BBDE297AEF9}" type="slidenum">
              <a:rPr lang="ar-SA" smtClean="0"/>
              <a:pPr/>
              <a:t>‹#›</a:t>
            </a:fld>
            <a:endParaRPr lang="ar-SA"/>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saqaf.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43000" r="-43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EBF9A61-BB80-47FA-810E-8BBDE297AEF9}" type="slidenum">
              <a:rPr lang="ar-SA" smtClean="0"/>
              <a:pPr/>
              <a:t>‹#›</a:t>
            </a:fld>
            <a:endParaRPr lang="ar-SA"/>
          </a:p>
        </p:txBody>
      </p:sp>
      <p:sp>
        <p:nvSpPr>
          <p:cNvPr id="9" name="مربع نص 8">
            <a:hlinkClick r:id="rId14"/>
          </p:cNvPr>
          <p:cNvSpPr txBox="1"/>
          <p:nvPr userDrawn="1"/>
        </p:nvSpPr>
        <p:spPr>
          <a:xfrm>
            <a:off x="7391400" y="6324600"/>
            <a:ext cx="1600200" cy="400110"/>
          </a:xfrm>
          <a:prstGeom prst="rect">
            <a:avLst/>
          </a:prstGeom>
          <a:noFill/>
        </p:spPr>
        <p:txBody>
          <a:bodyPr wrap="square" rtlCol="1">
            <a:spAutoFit/>
          </a:bodyPr>
          <a:lstStyle/>
          <a:p>
            <a:r>
              <a:rPr lang="ar-SA" sz="2000" dirty="0" smtClean="0">
                <a:solidFill>
                  <a:srgbClr val="0070C0"/>
                </a:solidFill>
                <a:effectLst>
                  <a:outerShdw blurRad="38100" dist="38100" dir="2700000" algn="tl">
                    <a:srgbClr val="000000">
                      <a:alpha val="43137"/>
                    </a:srgbClr>
                  </a:outerShdw>
                </a:effectLst>
              </a:rPr>
              <a:t>سقاف.كوم</a:t>
            </a:r>
            <a:endParaRPr lang="ar-SA" sz="2000" dirty="0">
              <a:solidFill>
                <a:srgbClr val="0070C0"/>
              </a:solidFill>
              <a:effectLst>
                <a:outerShdw blurRad="38100" dist="38100" dir="2700000" algn="tl">
                  <a:srgbClr val="000000">
                    <a:alpha val="43137"/>
                  </a:srgbClr>
                </a:outerShdw>
              </a:effectLs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www.takatof.ae/(S(cx232a3in20ezxbrrolgeei0))/Arabic/index.aspx"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hyperlink" Target="http://www.saqaf.com/2010/07/18/teenager-course-pp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4" name="مستطيل 3"/>
          <p:cNvSpPr/>
          <p:nvPr/>
        </p:nvSpPr>
        <p:spPr>
          <a:xfrm>
            <a:off x="2362200" y="990600"/>
            <a:ext cx="4754827" cy="2308324"/>
          </a:xfrm>
          <a:prstGeom prst="rect">
            <a:avLst/>
          </a:prstGeom>
          <a:noFill/>
        </p:spPr>
        <p:txBody>
          <a:bodyPr wrap="none" lIns="91440" tIns="45720" rIns="91440" bIns="45720">
            <a:spAutoFit/>
          </a:bodyPr>
          <a:lstStyle/>
          <a:p>
            <a:pPr algn="ctr"/>
            <a:r>
              <a:rPr lang="ar-SA" sz="7200" b="1" cap="none" spc="0" dirty="0" smtClean="0">
                <a:ln w="1905"/>
                <a:solidFill>
                  <a:srgbClr val="33CCCC"/>
                </a:solidFill>
                <a:effectLst>
                  <a:outerShdw blurRad="50800" dist="38100" dir="18900000" algn="bl" rotWithShape="0">
                    <a:prstClr val="black">
                      <a:alpha val="40000"/>
                    </a:prstClr>
                  </a:outerShdw>
                </a:effectLst>
              </a:rPr>
              <a:t>دورة</a:t>
            </a:r>
          </a:p>
          <a:p>
            <a:pPr algn="ctr"/>
            <a:r>
              <a:rPr lang="ar-SA" sz="7200" b="1" cap="none" spc="0" dirty="0" smtClean="0">
                <a:ln w="1905"/>
                <a:solidFill>
                  <a:srgbClr val="33CCCC"/>
                </a:solidFill>
                <a:effectLst>
                  <a:outerShdw blurRad="50800" dist="38100" dir="18900000" algn="bl" rotWithShape="0">
                    <a:prstClr val="black">
                      <a:alpha val="40000"/>
                    </a:prstClr>
                  </a:outerShdw>
                </a:effectLst>
              </a:rPr>
              <a:t>إدارة المراهقين</a:t>
            </a:r>
            <a:endParaRPr lang="ar-SA" sz="7200" b="1" cap="none" spc="0" dirty="0">
              <a:ln w="1905"/>
              <a:solidFill>
                <a:srgbClr val="33CCCC"/>
              </a:solidFill>
              <a:effectLst>
                <a:outerShdw blurRad="50800" dist="38100" dir="18900000" algn="bl" rotWithShape="0">
                  <a:prstClr val="black">
                    <a:alpha val="40000"/>
                  </a:prstClr>
                </a:outerShdw>
              </a:effectLst>
            </a:endParaRPr>
          </a:p>
        </p:txBody>
      </p:sp>
      <p:sp>
        <p:nvSpPr>
          <p:cNvPr id="5" name="مربع نص 2"/>
          <p:cNvSpPr txBox="1"/>
          <p:nvPr/>
        </p:nvSpPr>
        <p:spPr>
          <a:xfrm>
            <a:off x="152400" y="3581400"/>
            <a:ext cx="4419600" cy="2000548"/>
          </a:xfrm>
          <a:prstGeom prst="rect">
            <a:avLst/>
          </a:prstGeom>
          <a:noFill/>
        </p:spPr>
        <p:txBody>
          <a:bodyPr wrap="square" rtlCol="1">
            <a:spAutoFit/>
          </a:bodyPr>
          <a:lstStyle/>
          <a:p>
            <a:pPr algn="ctr"/>
            <a:r>
              <a:rPr lang="ar-AE" sz="2400" dirty="0" smtClean="0">
                <a:solidFill>
                  <a:srgbClr val="92D050"/>
                </a:solidFill>
              </a:rPr>
              <a:t>حضرتها لدى: </a:t>
            </a:r>
            <a:r>
              <a:rPr lang="ar-AE" sz="2400" dirty="0" err="1" smtClean="0">
                <a:solidFill>
                  <a:srgbClr val="92D050"/>
                </a:solidFill>
              </a:rPr>
              <a:t>د</a:t>
            </a:r>
            <a:r>
              <a:rPr lang="ar-AE" sz="2400" dirty="0" smtClean="0">
                <a:solidFill>
                  <a:srgbClr val="92D050"/>
                </a:solidFill>
              </a:rPr>
              <a:t>.</a:t>
            </a:r>
            <a:r>
              <a:rPr lang="ar-SA" sz="2400" dirty="0" smtClean="0">
                <a:solidFill>
                  <a:srgbClr val="92D050"/>
                </a:solidFill>
              </a:rPr>
              <a:t>طارق الحبيب</a:t>
            </a:r>
          </a:p>
          <a:p>
            <a:pPr algn="ctr"/>
            <a:r>
              <a:rPr lang="ar-SA" sz="2400" dirty="0" smtClean="0">
                <a:solidFill>
                  <a:srgbClr val="FF0000"/>
                </a:solidFill>
              </a:rPr>
              <a:t>صياغة وتلخيص: </a:t>
            </a:r>
            <a:r>
              <a:rPr lang="ar-SA" sz="2400" dirty="0" smtClean="0"/>
              <a:t>محمد السقاف</a:t>
            </a:r>
          </a:p>
          <a:p>
            <a:pPr algn="ctr"/>
            <a:r>
              <a:rPr lang="ar-SA" sz="2400" dirty="0" smtClean="0">
                <a:solidFill>
                  <a:srgbClr val="FFC000"/>
                </a:solidFill>
              </a:rPr>
              <a:t>تصميم </a:t>
            </a:r>
            <a:r>
              <a:rPr lang="ar-SA" sz="2400" dirty="0" smtClean="0">
                <a:solidFill>
                  <a:srgbClr val="FFC000"/>
                </a:solidFill>
              </a:rPr>
              <a:t>العرض</a:t>
            </a:r>
            <a:r>
              <a:rPr lang="ar-AE" sz="2400" dirty="0" smtClean="0">
                <a:solidFill>
                  <a:srgbClr val="FFC000"/>
                </a:solidFill>
              </a:rPr>
              <a:t> والصور</a:t>
            </a:r>
            <a:r>
              <a:rPr lang="ar-SA" sz="2400" dirty="0" smtClean="0">
                <a:solidFill>
                  <a:srgbClr val="FFC000"/>
                </a:solidFill>
              </a:rPr>
              <a:t>: </a:t>
            </a:r>
            <a:r>
              <a:rPr lang="ar-SA" sz="2400" dirty="0" smtClean="0"/>
              <a:t>فريق سقاف </a:t>
            </a:r>
            <a:r>
              <a:rPr lang="ar-SA" sz="2400" dirty="0" smtClean="0"/>
              <a:t>كوم</a:t>
            </a:r>
            <a:endParaRPr lang="ar-AE" sz="2400" dirty="0" smtClean="0"/>
          </a:p>
          <a:p>
            <a:pPr algn="ctr"/>
            <a:endParaRPr lang="ar-AE" sz="2400" dirty="0" smtClean="0"/>
          </a:p>
          <a:p>
            <a:pPr algn="ctr"/>
            <a:r>
              <a:rPr lang="ar-SA" sz="1400" dirty="0" smtClean="0"/>
              <a:t>توضيح</a:t>
            </a:r>
            <a:r>
              <a:rPr lang="ar-SA" sz="1400" dirty="0" smtClean="0"/>
              <a:t>: ابتداء من فقرة: المراهقة بين الخصوصية والعولمة من إنشاء محمد السقاف ورؤيته، وما سبق من صلب مادة الدورة بتصرف</a:t>
            </a:r>
            <a:r>
              <a:rPr lang="ar-SA" sz="1400" dirty="0" smtClean="0"/>
              <a:t>.</a:t>
            </a:r>
            <a:endParaRPr lang="ar-SA" sz="1400" dirty="0"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par>
                          <p:cTn id="10" fill="hold">
                            <p:stCondLst>
                              <p:cond delay="2700"/>
                            </p:stCondLst>
                            <p:childTnLst>
                              <p:par>
                                <p:cTn id="11" presetID="40"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1"/>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52400" y="533400"/>
            <a:ext cx="8839200" cy="40395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32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 التغيرات الجسدية</a:t>
            </a:r>
          </a:p>
          <a:p>
            <a:pPr marL="0" marR="0" lvl="0" indent="0" algn="just" defTabSz="914400" rtl="1" eaLnBrk="1" fontAlgn="base" latinLnBrk="0" hangingPunct="1">
              <a:lnSpc>
                <a:spcPct val="15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إفراز هرمون النمو:</a:t>
            </a:r>
            <a:r>
              <a:rPr lang="ar-SA" sz="1600" dirty="0" smtClean="0"/>
              <a:t> </a:t>
            </a:r>
            <a:r>
              <a:rPr lang="ar-SA" sz="1600" dirty="0" smtClean="0">
                <a:latin typeface="Tahoma" pitchFamily="34" charset="0"/>
                <a:ea typeface="Times New Roman" pitchFamily="18" charset="0"/>
                <a:cs typeface="Tahoma" pitchFamily="34" charset="0"/>
              </a:rPr>
              <a:t>المتسبب في زيادة في الطول، فمتى زاد أصبح المراهق أطول من أقرانه في العمر والعكس، لذا على المجتمع أن يتفهم ذلك جيدا، فلا ينهر المراهق لمجرد طول قامته حين يلعب مع من هم في سنه ومظهرهم أصغر منه بكثير ولا الذي يجلس ويتحدث مع الكبار انطلاقا من قصر قامته.</a:t>
            </a:r>
            <a:endParaRPr lang="en-US" sz="1600" dirty="0" smtClean="0">
              <a:latin typeface="Tahoma" pitchFamily="34" charset="0"/>
              <a:ea typeface="Times New Roman" pitchFamily="18" charset="0"/>
              <a:cs typeface="Tahoma" pitchFamily="34" charset="0"/>
            </a:endParaRPr>
          </a:p>
          <a:p>
            <a:pPr marL="0" marR="0" lvl="0" indent="0" algn="just" defTabSz="914400" rtl="1" eaLnBrk="0" fontAlgn="base" latinLnBrk="0" hangingPunct="0">
              <a:lnSpc>
                <a:spcPct val="150000"/>
              </a:lnSpc>
              <a:spcBef>
                <a:spcPct val="0"/>
              </a:spcBef>
              <a:spcAft>
                <a:spcPct val="0"/>
              </a:spcAft>
              <a:buClrTx/>
              <a:buSzTx/>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نمو العظام وعضلة القلب: </a:t>
            </a:r>
            <a:r>
              <a:rPr lang="ar-SA" sz="1600" dirty="0" smtClean="0">
                <a:latin typeface="Tahoma" pitchFamily="34" charset="0"/>
                <a:ea typeface="Times New Roman" pitchFamily="18" charset="0"/>
                <a:cs typeface="Tahoma" pitchFamily="34" charset="0"/>
              </a:rPr>
              <a:t>مما يتسبب في آلام ووخز في القلب، إضافة لاضطراب النبض والضغط وتغير استهلاك الأكسجين، مما يصيب المراهق بإرهاق وخمول نتيجتها عادة زيادة في ساعات النوم.</a:t>
            </a:r>
          </a:p>
          <a:p>
            <a:pPr lvl="0" algn="just">
              <a:lnSpc>
                <a:spcPct val="150000"/>
              </a:lnSpc>
            </a:pPr>
            <a:r>
              <a:rPr lang="ar-SA" sz="1600" dirty="0" smtClean="0">
                <a:latin typeface="Tahoma" pitchFamily="34" charset="0"/>
                <a:ea typeface="Times New Roman" pitchFamily="18" charset="0"/>
                <a:cs typeface="Tahoma" pitchFamily="34" charset="0"/>
              </a:rPr>
              <a:t>لذا على الوالدين تفهم ساعات النوم الطويلة في هذه المرحلة بشرط أن يأوي المراهق إلى فراشه في وقت مبكر.</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553">
                                            <p:txEl>
                                              <p:pRg st="0" end="0"/>
                                            </p:txEl>
                                          </p:spTgt>
                                        </p:tgtEl>
                                        <p:attrNameLst>
                                          <p:attrName>style.visibility</p:attrName>
                                        </p:attrNameLst>
                                      </p:cBhvr>
                                      <p:to>
                                        <p:strVal val="visible"/>
                                      </p:to>
                                    </p:set>
                                    <p:animEffect transition="in" filter="fade">
                                      <p:cBhvr>
                                        <p:cTn id="7" dur="2000"/>
                                        <p:tgtEl>
                                          <p:spTgt spid="23553">
                                            <p:txEl>
                                              <p:pRg st="0" end="0"/>
                                            </p:txEl>
                                          </p:spTgt>
                                        </p:tgtEl>
                                      </p:cBhvr>
                                    </p:animEffect>
                                    <p:anim calcmode="lin" valueType="num">
                                      <p:cBhvr>
                                        <p:cTn id="8" dur="2000" fill="hold"/>
                                        <p:tgtEl>
                                          <p:spTgt spid="23553">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2355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3553">
                                            <p:txEl>
                                              <p:pRg st="2" end="2"/>
                                            </p:txEl>
                                          </p:spTgt>
                                        </p:tgtEl>
                                        <p:attrNameLst>
                                          <p:attrName>style.visibility</p:attrName>
                                        </p:attrNameLst>
                                      </p:cBhvr>
                                      <p:to>
                                        <p:strVal val="visible"/>
                                      </p:to>
                                    </p:set>
                                    <p:animEffect transition="in" filter="fade">
                                      <p:cBhvr>
                                        <p:cTn id="14" dur="2000"/>
                                        <p:tgtEl>
                                          <p:spTgt spid="23553">
                                            <p:txEl>
                                              <p:pRg st="2" end="2"/>
                                            </p:txEl>
                                          </p:spTgt>
                                        </p:tgtEl>
                                      </p:cBhvr>
                                    </p:animEffect>
                                    <p:anim calcmode="lin" valueType="num">
                                      <p:cBhvr>
                                        <p:cTn id="15" dur="2000" fill="hold"/>
                                        <p:tgtEl>
                                          <p:spTgt spid="23553">
                                            <p:txEl>
                                              <p:pRg st="2" end="2"/>
                                            </p:txEl>
                                          </p:spTgt>
                                        </p:tgtEl>
                                        <p:attrNameLst>
                                          <p:attrName>ppt_x</p:attrName>
                                        </p:attrNameLst>
                                      </p:cBhvr>
                                      <p:tavLst>
                                        <p:tav tm="0">
                                          <p:val>
                                            <p:strVal val="#ppt_x"/>
                                          </p:val>
                                        </p:tav>
                                        <p:tav tm="100000">
                                          <p:val>
                                            <p:strVal val="#ppt_x"/>
                                          </p:val>
                                        </p:tav>
                                      </p:tavLst>
                                    </p:anim>
                                    <p:anim calcmode="lin" valueType="num">
                                      <p:cBhvr>
                                        <p:cTn id="16" dur="2000" fill="hold"/>
                                        <p:tgtEl>
                                          <p:spTgt spid="2355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3553">
                                            <p:txEl>
                                              <p:pRg st="4" end="4"/>
                                            </p:txEl>
                                          </p:spTgt>
                                        </p:tgtEl>
                                        <p:attrNameLst>
                                          <p:attrName>style.visibility</p:attrName>
                                        </p:attrNameLst>
                                      </p:cBhvr>
                                      <p:to>
                                        <p:strVal val="visible"/>
                                      </p:to>
                                    </p:set>
                                    <p:animEffect transition="in" filter="fade">
                                      <p:cBhvr>
                                        <p:cTn id="21" dur="2000"/>
                                        <p:tgtEl>
                                          <p:spTgt spid="23553">
                                            <p:txEl>
                                              <p:pRg st="4" end="4"/>
                                            </p:txEl>
                                          </p:spTgt>
                                        </p:tgtEl>
                                      </p:cBhvr>
                                    </p:animEffect>
                                    <p:anim calcmode="lin" valueType="num">
                                      <p:cBhvr>
                                        <p:cTn id="22" dur="2000" fill="hold"/>
                                        <p:tgtEl>
                                          <p:spTgt spid="23553">
                                            <p:txEl>
                                              <p:pRg st="4" end="4"/>
                                            </p:txEl>
                                          </p:spTgt>
                                        </p:tgtEl>
                                        <p:attrNameLst>
                                          <p:attrName>ppt_x</p:attrName>
                                        </p:attrNameLst>
                                      </p:cBhvr>
                                      <p:tavLst>
                                        <p:tav tm="0">
                                          <p:val>
                                            <p:strVal val="#ppt_x"/>
                                          </p:val>
                                        </p:tav>
                                        <p:tav tm="100000">
                                          <p:val>
                                            <p:strVal val="#ppt_x"/>
                                          </p:val>
                                        </p:tav>
                                      </p:tavLst>
                                    </p:anim>
                                    <p:anim calcmode="lin" valueType="num">
                                      <p:cBhvr>
                                        <p:cTn id="23" dur="2000" fill="hold"/>
                                        <p:tgtEl>
                                          <p:spTgt spid="23553">
                                            <p:txEl>
                                              <p:pRg st="4" end="4"/>
                                            </p:txEl>
                                          </p:spTgt>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23553">
                                            <p:txEl>
                                              <p:pRg st="5" end="5"/>
                                            </p:txEl>
                                          </p:spTgt>
                                        </p:tgtEl>
                                        <p:attrNameLst>
                                          <p:attrName>style.visibility</p:attrName>
                                        </p:attrNameLst>
                                      </p:cBhvr>
                                      <p:to>
                                        <p:strVal val="visible"/>
                                      </p:to>
                                    </p:set>
                                    <p:animEffect transition="in" filter="fade">
                                      <p:cBhvr>
                                        <p:cTn id="26" dur="2000"/>
                                        <p:tgtEl>
                                          <p:spTgt spid="23553">
                                            <p:txEl>
                                              <p:pRg st="5" end="5"/>
                                            </p:txEl>
                                          </p:spTgt>
                                        </p:tgtEl>
                                      </p:cBhvr>
                                    </p:animEffect>
                                    <p:anim calcmode="lin" valueType="num">
                                      <p:cBhvr>
                                        <p:cTn id="27" dur="2000" fill="hold"/>
                                        <p:tgtEl>
                                          <p:spTgt spid="23553">
                                            <p:txEl>
                                              <p:pRg st="5" end="5"/>
                                            </p:txEl>
                                          </p:spTgt>
                                        </p:tgtEl>
                                        <p:attrNameLst>
                                          <p:attrName>ppt_x</p:attrName>
                                        </p:attrNameLst>
                                      </p:cBhvr>
                                      <p:tavLst>
                                        <p:tav tm="0">
                                          <p:val>
                                            <p:strVal val="#ppt_x"/>
                                          </p:val>
                                        </p:tav>
                                        <p:tav tm="100000">
                                          <p:val>
                                            <p:strVal val="#ppt_x"/>
                                          </p:val>
                                        </p:tav>
                                      </p:tavLst>
                                    </p:anim>
                                    <p:anim calcmode="lin" valueType="num">
                                      <p:cBhvr>
                                        <p:cTn id="28" dur="2000" fill="hold"/>
                                        <p:tgtEl>
                                          <p:spTgt spid="2355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43000" y="762000"/>
            <a:ext cx="7162800" cy="3508653"/>
          </a:xfrm>
          <a:prstGeom prst="rect">
            <a:avLst/>
          </a:prstGeom>
        </p:spPr>
        <p:txBody>
          <a:bodyPr wrap="square">
            <a:spAutoFit/>
          </a:bodyPr>
          <a:lstStyle/>
          <a:p>
            <a:pPr algn="ctr">
              <a:lnSpc>
                <a:spcPct val="150000"/>
              </a:lnSpc>
            </a:pPr>
            <a:r>
              <a:rPr lang="ar-SA" sz="2000" b="1" dirty="0" smtClean="0">
                <a:solidFill>
                  <a:srgbClr val="00B0F0"/>
                </a:solidFill>
                <a:latin typeface="Calibri" pitchFamily="34" charset="0"/>
                <a:ea typeface="Times New Roman" pitchFamily="18" charset="0"/>
                <a:cs typeface="Arial" pitchFamily="34" charset="0"/>
              </a:rPr>
              <a:t>التغيرات الجسدية</a:t>
            </a:r>
          </a:p>
          <a:p>
            <a:pPr lvl="0" algn="just">
              <a:lnSpc>
                <a:spcPct val="150000"/>
              </a:lnSpc>
            </a:pPr>
            <a:endParaRPr lang="ar-AE" sz="1600" b="1" dirty="0" smtClean="0">
              <a:solidFill>
                <a:srgbClr val="92D050"/>
              </a:solidFill>
              <a:latin typeface="Tahoma" pitchFamily="34" charset="0"/>
              <a:ea typeface="Times New Roman" pitchFamily="18" charset="0"/>
              <a:cs typeface="Tahoma"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ازدياد الهرمونات الجنسية: </a:t>
            </a:r>
            <a:r>
              <a:rPr lang="ar-SA" sz="1600" dirty="0" smtClean="0">
                <a:latin typeface="Tahoma" pitchFamily="34" charset="0"/>
                <a:ea typeface="Times New Roman" pitchFamily="18" charset="0"/>
                <a:cs typeface="Tahoma" pitchFamily="34" charset="0"/>
              </a:rPr>
              <a:t>فـ(الجِنْسُ): بالكسر أعَمُّ من النَّوْعِ وهو كلُّ ضَرْب من الشيءِ فالإبِل جِنْسٌ من البهائم [القاموس المحيط]، وكمثال: المراهِق: اسم جنس يشمل المراهق الذكر والمراهقة الأنثى.</a:t>
            </a:r>
          </a:p>
          <a:p>
            <a:pPr lvl="0" algn="just">
              <a:lnSpc>
                <a:spcPct val="150000"/>
              </a:lnSpc>
            </a:pPr>
            <a:r>
              <a:rPr lang="ar-SA" sz="1600" dirty="0" smtClean="0">
                <a:latin typeface="Tahoma" pitchFamily="34" charset="0"/>
                <a:ea typeface="Times New Roman" pitchFamily="18" charset="0"/>
                <a:cs typeface="Tahoma" pitchFamily="34" charset="0"/>
              </a:rPr>
              <a:t>والمقصود هنا الهرمونات التي تبرز بصمة وعلامات كل جنس عن الآخر، ، والمؤثرة في العامل الفطري، وهي بطبيعتها مضطربة إضافة لاختلافها بين الذكور والإناث أو بني الجنس نفسه، وفي الحديث الشريف: "وفرقوا بينهم في المضاجع" فهذا التفريق يكون بين بني الجنس عموما وليس بين نوعه فقط من الذكور والإناث.</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http://www.saqaf.com/pic/teenager_mind.jpg"/>
          <p:cNvPicPr/>
          <p:nvPr/>
        </p:nvPicPr>
        <p:blipFill>
          <a:blip r:embed="rId2" cstate="print"/>
          <a:stretch>
            <a:fillRect/>
          </a:stretch>
        </p:blipFill>
        <p:spPr bwMode="auto">
          <a:xfrm>
            <a:off x="1676400" y="381000"/>
            <a:ext cx="5867400" cy="3907688"/>
          </a:xfrm>
          <a:prstGeom prst="rect">
            <a:avLst/>
          </a:prstGeom>
          <a:noFill/>
          <a:ln>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609600" y="381000"/>
            <a:ext cx="8153400" cy="35086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32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التغيرات العقلية</a:t>
            </a:r>
          </a:p>
          <a:p>
            <a:pPr marL="0" marR="0" lvl="0" indent="0" defTabSz="914400" rtl="1" eaLnBrk="1" fontAlgn="base" latinLnBrk="0" hangingPunct="1">
              <a:lnSpc>
                <a:spcPct val="150000"/>
              </a:lnSpc>
              <a:spcBef>
                <a:spcPct val="0"/>
              </a:spcBef>
              <a:spcAft>
                <a:spcPct val="0"/>
              </a:spcAft>
              <a:buClrTx/>
              <a:buSzTx/>
              <a:buFontTx/>
              <a:buNone/>
              <a:tabLst/>
            </a:pPr>
            <a:endParaRPr kumimoji="0" lang="ar-SA"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1" fontAlgn="base" latinLnBrk="0" hangingPunct="1">
              <a:lnSpc>
                <a:spcPct val="150000"/>
              </a:lnSpc>
              <a:spcBef>
                <a:spcPct val="0"/>
              </a:spcBef>
              <a:spcAft>
                <a:spcPct val="0"/>
              </a:spcAft>
              <a:buClrTx/>
              <a:buSzTx/>
              <a:buFontTx/>
              <a:buNone/>
              <a:tabLst/>
            </a:pPr>
            <a:endParaRPr lang="ar-SA" sz="1200" dirty="0" smtClean="0">
              <a:latin typeface="Arial" pitchFamily="34" charset="0"/>
              <a:cs typeface="Arial" pitchFamily="34" charset="0"/>
            </a:endParaRPr>
          </a:p>
          <a:p>
            <a:pPr marL="0" marR="0" lvl="0" indent="0" defTabSz="914400" rtl="1" eaLnBrk="1" fontAlgn="base" latinLnBrk="0" hangingPunct="1">
              <a:lnSpc>
                <a:spcPct val="15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التفكير المادي: </a:t>
            </a:r>
            <a:r>
              <a:rPr lang="ar-SA" sz="1600" dirty="0" smtClean="0">
                <a:latin typeface="Tahoma" pitchFamily="34" charset="0"/>
                <a:ea typeface="Times New Roman" pitchFamily="18" charset="0"/>
                <a:cs typeface="Tahoma" pitchFamily="34" charset="0"/>
              </a:rPr>
              <a:t>في تعاملاته ونظرته لما حوله وربما من حوله، لإخوانه وأقاربه بل حتى لوالديه، فقد يرى المراهق أن علاقته في استماع تعليمات والديه مرتبطة بمصروفه اليومي، أو تسمع من حوله يقولون: على من صار هذا؟ والده كريم أو والدته، أو تسمع منه عبارات تلقائية: كم؟ وبكم؟ كأول سؤال لقياس الأمور.</a:t>
            </a:r>
          </a:p>
          <a:p>
            <a:pPr lvl="0" algn="just">
              <a:lnSpc>
                <a:spcPct val="150000"/>
              </a:lnSpc>
            </a:pPr>
            <a:r>
              <a:rPr lang="ar-SA" sz="1600" dirty="0" smtClean="0">
                <a:solidFill>
                  <a:srgbClr val="FFC000"/>
                </a:solidFill>
                <a:latin typeface="Tahoma" pitchFamily="34" charset="0"/>
                <a:ea typeface="Times New Roman" pitchFamily="18" charset="0"/>
                <a:cs typeface="Tahoma" pitchFamily="34" charset="0"/>
              </a:rPr>
              <a:t>- والمطلوب: </a:t>
            </a:r>
            <a:r>
              <a:rPr lang="ar-SA" sz="1600" dirty="0" smtClean="0">
                <a:latin typeface="Tahoma" pitchFamily="34" charset="0"/>
                <a:ea typeface="Times New Roman" pitchFamily="18" charset="0"/>
                <a:cs typeface="Tahoma" pitchFamily="34" charset="0"/>
              </a:rPr>
              <a:t>التدرج بتعليم المراهق قيمة النظرة المعنوية لما ومن حولنا، ليصل للتفكير المعنوي.</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21505">
                                            <p:txEl>
                                              <p:pRg st="0" end="0"/>
                                            </p:txEl>
                                          </p:spTgt>
                                        </p:tgtEl>
                                        <p:attrNameLst>
                                          <p:attrName>style.visibility</p:attrName>
                                        </p:attrNameLst>
                                      </p:cBhvr>
                                      <p:to>
                                        <p:strVal val="visible"/>
                                      </p:to>
                                    </p:set>
                                    <p:animEffect transition="in" filter="fade">
                                      <p:cBhvr>
                                        <p:cTn id="7" dur="770" decel="100000"/>
                                        <p:tgtEl>
                                          <p:spTgt spid="21505">
                                            <p:txEl>
                                              <p:pRg st="0" end="0"/>
                                            </p:txEl>
                                          </p:spTgt>
                                        </p:tgtEl>
                                      </p:cBhvr>
                                    </p:animEffect>
                                    <p:animScale>
                                      <p:cBhvr>
                                        <p:cTn id="8" dur="770" decel="100000"/>
                                        <p:tgtEl>
                                          <p:spTgt spid="21505">
                                            <p:txEl>
                                              <p:pRg st="0" end="0"/>
                                            </p:txEl>
                                          </p:spTgt>
                                        </p:tgtEl>
                                      </p:cBhvr>
                                      <p:from x="10000" y="10000"/>
                                      <p:to x="200000" y="450000"/>
                                    </p:animScale>
                                    <p:animScale>
                                      <p:cBhvr>
                                        <p:cTn id="9" dur="1230" accel="100000" fill="hold">
                                          <p:stCondLst>
                                            <p:cond delay="770"/>
                                          </p:stCondLst>
                                        </p:cTn>
                                        <p:tgtEl>
                                          <p:spTgt spid="21505">
                                            <p:txEl>
                                              <p:pRg st="0" end="0"/>
                                            </p:txEl>
                                          </p:spTgt>
                                        </p:tgtEl>
                                      </p:cBhvr>
                                      <p:from x="200000" y="450000"/>
                                      <p:to x="100000" y="100000"/>
                                    </p:animScale>
                                    <p:set>
                                      <p:cBhvr>
                                        <p:cTn id="10" dur="770" fill="hold"/>
                                        <p:tgtEl>
                                          <p:spTgt spid="21505">
                                            <p:txEl>
                                              <p:pRg st="0" end="0"/>
                                            </p:txEl>
                                          </p:spTgt>
                                        </p:tgtEl>
                                        <p:attrNameLst>
                                          <p:attrName>ppt_x</p:attrName>
                                        </p:attrNameLst>
                                      </p:cBhvr>
                                      <p:to>
                                        <p:strVal val="(0.5)"/>
                                      </p:to>
                                    </p:set>
                                    <p:anim from="(0.5)" to="(#ppt_x)" calcmode="lin" valueType="num">
                                      <p:cBhvr>
                                        <p:cTn id="11" dur="1230" accel="100000" fill="hold">
                                          <p:stCondLst>
                                            <p:cond delay="770"/>
                                          </p:stCondLst>
                                        </p:cTn>
                                        <p:tgtEl>
                                          <p:spTgt spid="21505">
                                            <p:txEl>
                                              <p:pRg st="0" end="0"/>
                                            </p:txEl>
                                          </p:spTgt>
                                        </p:tgtEl>
                                        <p:attrNameLst>
                                          <p:attrName>ppt_x</p:attrName>
                                        </p:attrNameLst>
                                      </p:cBhvr>
                                    </p:anim>
                                    <p:set>
                                      <p:cBhvr>
                                        <p:cTn id="12" dur="770" fill="hold"/>
                                        <p:tgtEl>
                                          <p:spTgt spid="21505">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21505">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1505">
                                            <p:txEl>
                                              <p:pRg st="4" end="4"/>
                                            </p:txEl>
                                          </p:spTgt>
                                        </p:tgtEl>
                                        <p:attrNameLst>
                                          <p:attrName>style.visibility</p:attrName>
                                        </p:attrNameLst>
                                      </p:cBhvr>
                                      <p:to>
                                        <p:strVal val="visible"/>
                                      </p:to>
                                    </p:set>
                                    <p:animEffect transition="in" filter="fade">
                                      <p:cBhvr>
                                        <p:cTn id="18" dur="2000"/>
                                        <p:tgtEl>
                                          <p:spTgt spid="21505">
                                            <p:txEl>
                                              <p:pRg st="4" end="4"/>
                                            </p:txEl>
                                          </p:spTgt>
                                        </p:tgtEl>
                                      </p:cBhvr>
                                    </p:animEffect>
                                    <p:anim calcmode="lin" valueType="num">
                                      <p:cBhvr>
                                        <p:cTn id="19" dur="2000" fill="hold"/>
                                        <p:tgtEl>
                                          <p:spTgt spid="21505">
                                            <p:txEl>
                                              <p:pRg st="4" end="4"/>
                                            </p:txEl>
                                          </p:spTgt>
                                        </p:tgtEl>
                                        <p:attrNameLst>
                                          <p:attrName>ppt_x</p:attrName>
                                        </p:attrNameLst>
                                      </p:cBhvr>
                                      <p:tavLst>
                                        <p:tav tm="0">
                                          <p:val>
                                            <p:strVal val="#ppt_x"/>
                                          </p:val>
                                        </p:tav>
                                        <p:tav tm="100000">
                                          <p:val>
                                            <p:strVal val="#ppt_x"/>
                                          </p:val>
                                        </p:tav>
                                      </p:tavLst>
                                    </p:anim>
                                    <p:anim calcmode="lin" valueType="num">
                                      <p:cBhvr>
                                        <p:cTn id="20" dur="2000" fill="hold"/>
                                        <p:tgtEl>
                                          <p:spTgt spid="2150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1505">
                                            <p:txEl>
                                              <p:pRg st="5" end="5"/>
                                            </p:txEl>
                                          </p:spTgt>
                                        </p:tgtEl>
                                        <p:attrNameLst>
                                          <p:attrName>style.visibility</p:attrName>
                                        </p:attrNameLst>
                                      </p:cBhvr>
                                      <p:to>
                                        <p:strVal val="visible"/>
                                      </p:to>
                                    </p:set>
                                    <p:animEffect transition="in" filter="fade">
                                      <p:cBhvr>
                                        <p:cTn id="25" dur="2000"/>
                                        <p:tgtEl>
                                          <p:spTgt spid="21505">
                                            <p:txEl>
                                              <p:pRg st="5" end="5"/>
                                            </p:txEl>
                                          </p:spTgt>
                                        </p:tgtEl>
                                      </p:cBhvr>
                                    </p:animEffect>
                                    <p:anim calcmode="lin" valueType="num">
                                      <p:cBhvr>
                                        <p:cTn id="26" dur="2000" fill="hold"/>
                                        <p:tgtEl>
                                          <p:spTgt spid="21505">
                                            <p:txEl>
                                              <p:pRg st="5" end="5"/>
                                            </p:txEl>
                                          </p:spTgt>
                                        </p:tgtEl>
                                        <p:attrNameLst>
                                          <p:attrName>ppt_x</p:attrName>
                                        </p:attrNameLst>
                                      </p:cBhvr>
                                      <p:tavLst>
                                        <p:tav tm="0">
                                          <p:val>
                                            <p:strVal val="#ppt_x"/>
                                          </p:val>
                                        </p:tav>
                                        <p:tav tm="100000">
                                          <p:val>
                                            <p:strVal val="#ppt_x"/>
                                          </p:val>
                                        </p:tav>
                                      </p:tavLst>
                                    </p:anim>
                                    <p:anim calcmode="lin" valueType="num">
                                      <p:cBhvr>
                                        <p:cTn id="27" dur="2000" fill="hold"/>
                                        <p:tgtEl>
                                          <p:spTgt spid="2150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457200"/>
            <a:ext cx="8610600" cy="4247317"/>
          </a:xfrm>
          <a:prstGeom prst="rect">
            <a:avLst/>
          </a:prstGeom>
        </p:spPr>
        <p:txBody>
          <a:bodyPr wrap="square">
            <a:spAutoFit/>
          </a:bodyPr>
          <a:lstStyle/>
          <a:p>
            <a:pPr algn="ctr">
              <a:lnSpc>
                <a:spcPct val="150000"/>
              </a:lnSpc>
            </a:pPr>
            <a:r>
              <a:rPr lang="ar-SA" sz="2000" b="1" dirty="0" smtClean="0">
                <a:solidFill>
                  <a:srgbClr val="00B0F0"/>
                </a:solidFill>
                <a:latin typeface="Calibri" pitchFamily="34" charset="0"/>
                <a:ea typeface="Times New Roman" pitchFamily="18" charset="0"/>
                <a:cs typeface="Arial" pitchFamily="34" charset="0"/>
              </a:rPr>
              <a:t>التغيرات العقلية</a:t>
            </a:r>
          </a:p>
          <a:p>
            <a:pPr lvl="0" algn="just">
              <a:lnSpc>
                <a:spcPct val="150000"/>
              </a:lnSpc>
            </a:pPr>
            <a:endParaRPr lang="ar-AE" sz="1600" b="1" dirty="0" smtClean="0">
              <a:solidFill>
                <a:srgbClr val="92D050"/>
              </a:solidFill>
              <a:latin typeface="Tahoma" pitchFamily="34" charset="0"/>
              <a:ea typeface="Times New Roman" pitchFamily="18" charset="0"/>
              <a:cs typeface="Tahoma"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التفكير الفردي: </a:t>
            </a:r>
            <a:r>
              <a:rPr lang="ar-SA" sz="1600" dirty="0" smtClean="0">
                <a:latin typeface="Tahoma" pitchFamily="34" charset="0"/>
                <a:ea typeface="Times New Roman" pitchFamily="18" charset="0"/>
                <a:cs typeface="Tahoma" pitchFamily="34" charset="0"/>
              </a:rPr>
              <a:t>فتجده يسبق غيره في الخروج أو الدخول أو الأكل ليس من باب السباق وإنما دون اهتمام أو نظر للآخرين، لأن طريقة التفكير هنا تدعوه للنظر في حقه هو فقط وكأنه يقول: "أنا أهم شيء ومن أي شيء"، وبشكل آخر يظهر التشكي والشجن من المراهق -وإن كان الاهتمام موجودا ولكن بمستويات- في التعبير عن تقصير من حوله في حقه والاهتمام بأفكاره وطموحه.</a:t>
            </a:r>
          </a:p>
          <a:p>
            <a:pPr lvl="0" algn="just">
              <a:lnSpc>
                <a:spcPct val="150000"/>
              </a:lnSpc>
            </a:pPr>
            <a:r>
              <a:rPr lang="ar-SA" sz="1600" dirty="0" smtClean="0">
                <a:solidFill>
                  <a:srgbClr val="FFC000"/>
                </a:solidFill>
                <a:latin typeface="Tahoma" pitchFamily="34" charset="0"/>
                <a:ea typeface="Times New Roman" pitchFamily="18" charset="0"/>
                <a:cs typeface="Tahoma" pitchFamily="34" charset="0"/>
              </a:rPr>
              <a:t>- والمطلوب: </a:t>
            </a:r>
            <a:r>
              <a:rPr lang="ar-SA" sz="1600" dirty="0" smtClean="0">
                <a:latin typeface="Tahoma" pitchFamily="34" charset="0"/>
                <a:ea typeface="Times New Roman" pitchFamily="18" charset="0"/>
                <a:cs typeface="Tahoma" pitchFamily="34" charset="0"/>
              </a:rPr>
              <a:t>التدرج بتوسيع نظرة المراهق فيما حوله ليصبح تفكيره جماعيا يراعي الآخرين.</a:t>
            </a:r>
            <a:endParaRPr lang="en-US" sz="1600" dirty="0" smtClean="0">
              <a:latin typeface="Tahoma" pitchFamily="34" charset="0"/>
              <a:ea typeface="Times New Roman" pitchFamily="18" charset="0"/>
              <a:cs typeface="Tahoma" pitchFamily="34" charset="0"/>
            </a:endParaRPr>
          </a:p>
          <a:p>
            <a:pPr lvl="0" eaLnBrk="0" fontAlgn="base" hangingPunct="0">
              <a:lnSpc>
                <a:spcPct val="150000"/>
              </a:lnSpc>
              <a:spcBef>
                <a:spcPct val="0"/>
              </a:spcBef>
              <a:spcAft>
                <a:spcPct val="0"/>
              </a:spcAft>
            </a:pPr>
            <a:endParaRPr lang="ar-SA" sz="1600" dirty="0" smtClean="0">
              <a:latin typeface="Arial" pitchFamily="34" charset="0"/>
              <a:cs typeface="Arial"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التفكير الموجه للخارج: </a:t>
            </a:r>
            <a:r>
              <a:rPr lang="ar-SA" sz="1600" dirty="0" smtClean="0">
                <a:latin typeface="Tahoma" pitchFamily="34" charset="0"/>
                <a:ea typeface="Times New Roman" pitchFamily="18" charset="0"/>
                <a:cs typeface="Tahoma" pitchFamily="34" charset="0"/>
              </a:rPr>
              <a:t>وفيها يُبدي إلقاء الملامة في سلبيات كل شيء وأي شيء على الآخرين.</a:t>
            </a:r>
          </a:p>
          <a:p>
            <a:pPr lvl="0" algn="just">
              <a:lnSpc>
                <a:spcPct val="150000"/>
              </a:lnSpc>
            </a:pPr>
            <a:r>
              <a:rPr lang="ar-SA" sz="1600" dirty="0" smtClean="0">
                <a:solidFill>
                  <a:srgbClr val="FFC000"/>
                </a:solidFill>
                <a:latin typeface="Tahoma" pitchFamily="34" charset="0"/>
                <a:ea typeface="Times New Roman" pitchFamily="18" charset="0"/>
                <a:cs typeface="Tahoma" pitchFamily="34" charset="0"/>
              </a:rPr>
              <a:t>- والمطلوب: </a:t>
            </a:r>
            <a:r>
              <a:rPr lang="ar-SA" sz="1600" dirty="0" smtClean="0">
                <a:latin typeface="Tahoma" pitchFamily="34" charset="0"/>
                <a:ea typeface="Times New Roman" pitchFamily="18" charset="0"/>
                <a:cs typeface="Tahoma" pitchFamily="34" charset="0"/>
              </a:rPr>
              <a:t>توجيه تفكير المراهق إلى نفسه ليصبح قادرا على التأمل في ذاته وإدراك دوره، إضافة لمحيطه الخارجي في وقت واحد.</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2000"/>
                                        <p:tgtEl>
                                          <p:spTgt spid="2">
                                            <p:txEl>
                                              <p:pRg st="2" end="2"/>
                                            </p:txEl>
                                          </p:spTgt>
                                        </p:tgtEl>
                                      </p:cBhvr>
                                    </p:animEffect>
                                    <p:anim calcmode="lin" valueType="num">
                                      <p:cBhvr>
                                        <p:cTn id="8" dur="2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2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fade">
                                      <p:cBhvr>
                                        <p:cTn id="13" dur="2000"/>
                                        <p:tgtEl>
                                          <p:spTgt spid="2">
                                            <p:txEl>
                                              <p:pRg st="0" end="0"/>
                                            </p:txEl>
                                          </p:spTgt>
                                        </p:tgtEl>
                                      </p:cBhvr>
                                    </p:animEffect>
                                    <p:anim calcmode="lin" valueType="num">
                                      <p:cBhvr>
                                        <p:cTn id="14" dur="2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5" dur="2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2000"/>
                                        <p:tgtEl>
                                          <p:spTgt spid="2">
                                            <p:txEl>
                                              <p:pRg st="3" end="3"/>
                                            </p:txEl>
                                          </p:spTgt>
                                        </p:tgtEl>
                                      </p:cBhvr>
                                    </p:animEffect>
                                    <p:anim calcmode="lin" valueType="num">
                                      <p:cBhvr>
                                        <p:cTn id="21" dur="2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2" dur="2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2000"/>
                                        <p:tgtEl>
                                          <p:spTgt spid="2">
                                            <p:txEl>
                                              <p:pRg st="5" end="5"/>
                                            </p:txEl>
                                          </p:spTgt>
                                        </p:tgtEl>
                                      </p:cBhvr>
                                    </p:animEffect>
                                    <p:anim calcmode="lin" valueType="num">
                                      <p:cBhvr>
                                        <p:cTn id="28" dur="2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9" dur="2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2">
                                            <p:txEl>
                                              <p:pRg st="6" end="6"/>
                                            </p:txEl>
                                          </p:spTgt>
                                        </p:tgtEl>
                                        <p:attrNameLst>
                                          <p:attrName>style.visibility</p:attrName>
                                        </p:attrNameLst>
                                      </p:cBhvr>
                                      <p:to>
                                        <p:strVal val="visible"/>
                                      </p:to>
                                    </p:set>
                                    <p:animEffect transition="in" filter="fade">
                                      <p:cBhvr>
                                        <p:cTn id="34" dur="2000"/>
                                        <p:tgtEl>
                                          <p:spTgt spid="2">
                                            <p:txEl>
                                              <p:pRg st="6" end="6"/>
                                            </p:txEl>
                                          </p:spTgt>
                                        </p:tgtEl>
                                      </p:cBhvr>
                                    </p:animEffect>
                                    <p:anim calcmode="lin" valueType="num">
                                      <p:cBhvr>
                                        <p:cTn id="35" dur="2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6" dur="2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990600" y="226368"/>
            <a:ext cx="746760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lnSpc>
                <a:spcPct val="150000"/>
              </a:lnSpc>
              <a:spcBef>
                <a:spcPct val="0"/>
              </a:spcBef>
              <a:spcAft>
                <a:spcPct val="0"/>
              </a:spcAft>
            </a:pPr>
            <a:r>
              <a:rPr lang="ar-SA" sz="2000" b="1" dirty="0" smtClean="0">
                <a:solidFill>
                  <a:srgbClr val="00B0F0"/>
                </a:solidFill>
                <a:latin typeface="Calibri" pitchFamily="34" charset="0"/>
                <a:ea typeface="Times New Roman" pitchFamily="18" charset="0"/>
                <a:cs typeface="Arial" pitchFamily="34" charset="0"/>
              </a:rPr>
              <a:t>التغيرات العقلية</a:t>
            </a:r>
          </a:p>
          <a:p>
            <a:pPr marL="0" marR="0" lvl="0" indent="0" algn="just" defTabSz="914400" rtl="1" eaLnBrk="1" fontAlgn="base" latinLnBrk="0" hangingPunct="1">
              <a:lnSpc>
                <a:spcPct val="15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التفكير السلبي (</a:t>
            </a:r>
            <a:r>
              <a:rPr lang="ar-SA" sz="1600" b="1" dirty="0" err="1" smtClean="0">
                <a:solidFill>
                  <a:srgbClr val="92D050"/>
                </a:solidFill>
                <a:latin typeface="Tahoma" pitchFamily="34" charset="0"/>
                <a:ea typeface="Times New Roman" pitchFamily="18" charset="0"/>
                <a:cs typeface="Tahoma" pitchFamily="34" charset="0"/>
              </a:rPr>
              <a:t>التبعي</a:t>
            </a:r>
            <a:r>
              <a:rPr lang="ar-SA" sz="1600" b="1" dirty="0" smtClean="0">
                <a:solidFill>
                  <a:srgbClr val="92D050"/>
                </a:solidFill>
                <a:latin typeface="Tahoma" pitchFamily="34" charset="0"/>
                <a:ea typeface="Times New Roman" pitchFamily="18" charset="0"/>
                <a:cs typeface="Tahoma" pitchFamily="34" charset="0"/>
              </a:rPr>
              <a:t>): </a:t>
            </a:r>
            <a:r>
              <a:rPr lang="ar-SA" sz="1600" dirty="0" smtClean="0">
                <a:latin typeface="Tahoma" pitchFamily="34" charset="0"/>
                <a:ea typeface="Times New Roman" pitchFamily="18" charset="0"/>
                <a:cs typeface="Tahoma" pitchFamily="34" charset="0"/>
              </a:rPr>
              <a:t>الخالي من المسؤولية، بل يحمل كل شيء أسرته كونه تابعا لا يطلب منه شيء.</a:t>
            </a:r>
          </a:p>
          <a:p>
            <a:pPr lvl="0" algn="just">
              <a:lnSpc>
                <a:spcPct val="150000"/>
              </a:lnSpc>
            </a:pPr>
            <a:r>
              <a:rPr lang="ar-SA" sz="1600" dirty="0" smtClean="0">
                <a:solidFill>
                  <a:srgbClr val="FFC000"/>
                </a:solidFill>
                <a:latin typeface="Tahoma" pitchFamily="34" charset="0"/>
                <a:ea typeface="Times New Roman" pitchFamily="18" charset="0"/>
                <a:cs typeface="Tahoma" pitchFamily="34" charset="0"/>
              </a:rPr>
              <a:t>- والمطلوب: </a:t>
            </a:r>
            <a:r>
              <a:rPr lang="ar-SA" sz="1600" dirty="0" smtClean="0">
                <a:latin typeface="Tahoma" pitchFamily="34" charset="0"/>
                <a:ea typeface="Times New Roman" pitchFamily="18" charset="0"/>
                <a:cs typeface="Tahoma" pitchFamily="34" charset="0"/>
              </a:rPr>
              <a:t>نقله تدريجيا ليصبح تفكيره إيجابيا باحثا عن المسؤولية.</a:t>
            </a:r>
          </a:p>
          <a:p>
            <a:pPr lvl="0" algn="just">
              <a:lnSpc>
                <a:spcPct val="150000"/>
              </a:lnSpc>
            </a:pPr>
            <a:endParaRPr lang="en-US" sz="1600" dirty="0" smtClean="0">
              <a:latin typeface="Tahoma" pitchFamily="34" charset="0"/>
              <a:ea typeface="Times New Roman" pitchFamily="18" charset="0"/>
              <a:cs typeface="Tahoma"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التفكير الآني: </a:t>
            </a:r>
            <a:r>
              <a:rPr lang="ar-SA" sz="1600" dirty="0" smtClean="0">
                <a:latin typeface="Tahoma" pitchFamily="34" charset="0"/>
                <a:ea typeface="Times New Roman" pitchFamily="18" charset="0"/>
                <a:cs typeface="Tahoma" pitchFamily="34" charset="0"/>
              </a:rPr>
              <a:t>بمعنى أنه يفكر في الشيء في حصوله الآن، من دافع العجلة وعدم التفكير المنطقي في ما بعد وعواقب الأمور.</a:t>
            </a:r>
          </a:p>
          <a:p>
            <a:pPr lvl="0" algn="just">
              <a:lnSpc>
                <a:spcPct val="150000"/>
              </a:lnSpc>
            </a:pPr>
            <a:r>
              <a:rPr lang="ar-SA" sz="1600" dirty="0" smtClean="0">
                <a:solidFill>
                  <a:srgbClr val="FFC000"/>
                </a:solidFill>
                <a:latin typeface="Tahoma" pitchFamily="34" charset="0"/>
                <a:ea typeface="Times New Roman" pitchFamily="18" charset="0"/>
                <a:cs typeface="Tahoma" pitchFamily="34" charset="0"/>
              </a:rPr>
              <a:t>- والمطلوب: </a:t>
            </a:r>
            <a:r>
              <a:rPr lang="ar-SA" sz="1600" dirty="0" smtClean="0">
                <a:latin typeface="Tahoma" pitchFamily="34" charset="0"/>
                <a:ea typeface="Times New Roman" pitchFamily="18" charset="0"/>
                <a:cs typeface="Tahoma" pitchFamily="34" charset="0"/>
              </a:rPr>
              <a:t>تدريبه تدريجيا على التفكير الآني والمستقبلي في الأمور، بنقاش ما يمكن أن يحصل بعد الفعل.</a:t>
            </a:r>
            <a:endParaRPr lang="en-US" sz="1600" dirty="0" smtClean="0">
              <a:latin typeface="Tahoma" pitchFamily="34" charset="0"/>
              <a:ea typeface="Times New Roman" pitchFamily="18" charset="0"/>
              <a:cs typeface="Tahoma"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673">
                                            <p:txEl>
                                              <p:pRg st="2" end="2"/>
                                            </p:txEl>
                                          </p:spTgt>
                                        </p:tgtEl>
                                        <p:attrNameLst>
                                          <p:attrName>style.visibility</p:attrName>
                                        </p:attrNameLst>
                                      </p:cBhvr>
                                      <p:to>
                                        <p:strVal val="visible"/>
                                      </p:to>
                                    </p:set>
                                    <p:animEffect transition="in" filter="fade">
                                      <p:cBhvr>
                                        <p:cTn id="7" dur="2000"/>
                                        <p:tgtEl>
                                          <p:spTgt spid="28673">
                                            <p:txEl>
                                              <p:pRg st="2" end="2"/>
                                            </p:txEl>
                                          </p:spTgt>
                                        </p:tgtEl>
                                      </p:cBhvr>
                                    </p:animEffect>
                                    <p:anim calcmode="lin" valueType="num">
                                      <p:cBhvr>
                                        <p:cTn id="8" dur="2000" fill="hold"/>
                                        <p:tgtEl>
                                          <p:spTgt spid="28673">
                                            <p:txEl>
                                              <p:pRg st="2" end="2"/>
                                            </p:txEl>
                                          </p:spTgt>
                                        </p:tgtEl>
                                        <p:attrNameLst>
                                          <p:attrName>ppt_x</p:attrName>
                                        </p:attrNameLst>
                                      </p:cBhvr>
                                      <p:tavLst>
                                        <p:tav tm="0">
                                          <p:val>
                                            <p:strVal val="#ppt_x"/>
                                          </p:val>
                                        </p:tav>
                                        <p:tav tm="100000">
                                          <p:val>
                                            <p:strVal val="#ppt_x"/>
                                          </p:val>
                                        </p:tav>
                                      </p:tavLst>
                                    </p:anim>
                                    <p:anim calcmode="lin" valueType="num">
                                      <p:cBhvr>
                                        <p:cTn id="9" dur="2000" fill="hold"/>
                                        <p:tgtEl>
                                          <p:spTgt spid="28673">
                                            <p:txEl>
                                              <p:pRg st="2" end="2"/>
                                            </p:txEl>
                                          </p:spTgt>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28673">
                                            <p:txEl>
                                              <p:pRg st="0" end="0"/>
                                            </p:txEl>
                                          </p:spTgt>
                                        </p:tgtEl>
                                        <p:attrNameLst>
                                          <p:attrName>style.visibility</p:attrName>
                                        </p:attrNameLst>
                                      </p:cBhvr>
                                      <p:to>
                                        <p:strVal val="visible"/>
                                      </p:to>
                                    </p:set>
                                    <p:animEffect transition="in" filter="fade">
                                      <p:cBhvr>
                                        <p:cTn id="13" dur="2000"/>
                                        <p:tgtEl>
                                          <p:spTgt spid="28673">
                                            <p:txEl>
                                              <p:pRg st="0" end="0"/>
                                            </p:txEl>
                                          </p:spTgt>
                                        </p:tgtEl>
                                      </p:cBhvr>
                                    </p:animEffect>
                                    <p:anim calcmode="lin" valueType="num">
                                      <p:cBhvr>
                                        <p:cTn id="14" dur="2000" fill="hold"/>
                                        <p:tgtEl>
                                          <p:spTgt spid="28673">
                                            <p:txEl>
                                              <p:pRg st="0" end="0"/>
                                            </p:txEl>
                                          </p:spTgt>
                                        </p:tgtEl>
                                        <p:attrNameLst>
                                          <p:attrName>ppt_x</p:attrName>
                                        </p:attrNameLst>
                                      </p:cBhvr>
                                      <p:tavLst>
                                        <p:tav tm="0">
                                          <p:val>
                                            <p:strVal val="#ppt_x"/>
                                          </p:val>
                                        </p:tav>
                                        <p:tav tm="100000">
                                          <p:val>
                                            <p:strVal val="#ppt_x"/>
                                          </p:val>
                                        </p:tav>
                                      </p:tavLst>
                                    </p:anim>
                                    <p:anim calcmode="lin" valueType="num">
                                      <p:cBhvr>
                                        <p:cTn id="15" dur="2000" fill="hold"/>
                                        <p:tgtEl>
                                          <p:spTgt spid="2867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28673">
                                            <p:txEl>
                                              <p:pRg st="3" end="3"/>
                                            </p:txEl>
                                          </p:spTgt>
                                        </p:tgtEl>
                                        <p:attrNameLst>
                                          <p:attrName>style.visibility</p:attrName>
                                        </p:attrNameLst>
                                      </p:cBhvr>
                                      <p:to>
                                        <p:strVal val="visible"/>
                                      </p:to>
                                    </p:set>
                                    <p:animEffect transition="in" filter="fade">
                                      <p:cBhvr>
                                        <p:cTn id="20" dur="2000"/>
                                        <p:tgtEl>
                                          <p:spTgt spid="28673">
                                            <p:txEl>
                                              <p:pRg st="3" end="3"/>
                                            </p:txEl>
                                          </p:spTgt>
                                        </p:tgtEl>
                                      </p:cBhvr>
                                    </p:animEffect>
                                    <p:anim calcmode="lin" valueType="num">
                                      <p:cBhvr>
                                        <p:cTn id="21" dur="2000" fill="hold"/>
                                        <p:tgtEl>
                                          <p:spTgt spid="28673">
                                            <p:txEl>
                                              <p:pRg st="3" end="3"/>
                                            </p:txEl>
                                          </p:spTgt>
                                        </p:tgtEl>
                                        <p:attrNameLst>
                                          <p:attrName>ppt_x</p:attrName>
                                        </p:attrNameLst>
                                      </p:cBhvr>
                                      <p:tavLst>
                                        <p:tav tm="0">
                                          <p:val>
                                            <p:strVal val="#ppt_x"/>
                                          </p:val>
                                        </p:tav>
                                        <p:tav tm="100000">
                                          <p:val>
                                            <p:strVal val="#ppt_x"/>
                                          </p:val>
                                        </p:tav>
                                      </p:tavLst>
                                    </p:anim>
                                    <p:anim calcmode="lin" valueType="num">
                                      <p:cBhvr>
                                        <p:cTn id="22" dur="2000" fill="hold"/>
                                        <p:tgtEl>
                                          <p:spTgt spid="2867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8673">
                                            <p:txEl>
                                              <p:pRg st="5" end="5"/>
                                            </p:txEl>
                                          </p:spTgt>
                                        </p:tgtEl>
                                        <p:attrNameLst>
                                          <p:attrName>style.visibility</p:attrName>
                                        </p:attrNameLst>
                                      </p:cBhvr>
                                      <p:to>
                                        <p:strVal val="visible"/>
                                      </p:to>
                                    </p:set>
                                    <p:animEffect transition="in" filter="fade">
                                      <p:cBhvr>
                                        <p:cTn id="27" dur="2000"/>
                                        <p:tgtEl>
                                          <p:spTgt spid="28673">
                                            <p:txEl>
                                              <p:pRg st="5" end="5"/>
                                            </p:txEl>
                                          </p:spTgt>
                                        </p:tgtEl>
                                      </p:cBhvr>
                                    </p:animEffect>
                                    <p:anim calcmode="lin" valueType="num">
                                      <p:cBhvr>
                                        <p:cTn id="28" dur="2000" fill="hold"/>
                                        <p:tgtEl>
                                          <p:spTgt spid="28673">
                                            <p:txEl>
                                              <p:pRg st="5" end="5"/>
                                            </p:txEl>
                                          </p:spTgt>
                                        </p:tgtEl>
                                        <p:attrNameLst>
                                          <p:attrName>ppt_x</p:attrName>
                                        </p:attrNameLst>
                                      </p:cBhvr>
                                      <p:tavLst>
                                        <p:tav tm="0">
                                          <p:val>
                                            <p:strVal val="#ppt_x"/>
                                          </p:val>
                                        </p:tav>
                                        <p:tav tm="100000">
                                          <p:val>
                                            <p:strVal val="#ppt_x"/>
                                          </p:val>
                                        </p:tav>
                                      </p:tavLst>
                                    </p:anim>
                                    <p:anim calcmode="lin" valueType="num">
                                      <p:cBhvr>
                                        <p:cTn id="29" dur="2000" fill="hold"/>
                                        <p:tgtEl>
                                          <p:spTgt spid="2867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28673">
                                            <p:txEl>
                                              <p:pRg st="6" end="6"/>
                                            </p:txEl>
                                          </p:spTgt>
                                        </p:tgtEl>
                                        <p:attrNameLst>
                                          <p:attrName>style.visibility</p:attrName>
                                        </p:attrNameLst>
                                      </p:cBhvr>
                                      <p:to>
                                        <p:strVal val="visible"/>
                                      </p:to>
                                    </p:set>
                                    <p:animEffect transition="in" filter="fade">
                                      <p:cBhvr>
                                        <p:cTn id="34" dur="2000"/>
                                        <p:tgtEl>
                                          <p:spTgt spid="28673">
                                            <p:txEl>
                                              <p:pRg st="6" end="6"/>
                                            </p:txEl>
                                          </p:spTgt>
                                        </p:tgtEl>
                                      </p:cBhvr>
                                    </p:animEffect>
                                    <p:anim calcmode="lin" valueType="num">
                                      <p:cBhvr>
                                        <p:cTn id="35" dur="2000" fill="hold"/>
                                        <p:tgtEl>
                                          <p:spTgt spid="28673">
                                            <p:txEl>
                                              <p:pRg st="6" end="6"/>
                                            </p:txEl>
                                          </p:spTgt>
                                        </p:tgtEl>
                                        <p:attrNameLst>
                                          <p:attrName>ppt_x</p:attrName>
                                        </p:attrNameLst>
                                      </p:cBhvr>
                                      <p:tavLst>
                                        <p:tav tm="0">
                                          <p:val>
                                            <p:strVal val="#ppt_x"/>
                                          </p:val>
                                        </p:tav>
                                        <p:tav tm="100000">
                                          <p:val>
                                            <p:strVal val="#ppt_x"/>
                                          </p:val>
                                        </p:tav>
                                      </p:tavLst>
                                    </p:anim>
                                    <p:anim calcmode="lin" valueType="num">
                                      <p:cBhvr>
                                        <p:cTn id="36" dur="2000" fill="hold"/>
                                        <p:tgtEl>
                                          <p:spTgt spid="2867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381000" y="0"/>
            <a:ext cx="8382000" cy="49051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4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 انعكاسات التغييرات في مرحلة المراهقة</a:t>
            </a:r>
          </a:p>
          <a:p>
            <a:pPr marL="0" marR="0" lvl="0" indent="0" algn="justLow" defTabSz="914400" rtl="1" eaLnBrk="1" fontAlgn="base" latinLnBrk="0" hangingPunct="1">
              <a:lnSpc>
                <a:spcPct val="150000"/>
              </a:lnSpc>
              <a:spcBef>
                <a:spcPct val="0"/>
              </a:spcBef>
              <a:spcAft>
                <a:spcPct val="0"/>
              </a:spcAft>
              <a:buClrTx/>
              <a:buSzTx/>
              <a:buFontTx/>
              <a:buNone/>
              <a:tabLst/>
            </a:pPr>
            <a:endParaRPr kumimoji="0" lang="ar-S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lang="ar-SA" sz="1050" dirty="0" smtClean="0">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kumimoji="0" lang="ar-S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lang="ar-SA" sz="1050" dirty="0" smtClean="0">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kumimoji="0" lang="ar-S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lang="ar-SA" sz="1050" dirty="0" smtClean="0">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kumimoji="0" lang="ar-S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lang="ar-SA" sz="1050" dirty="0" smtClean="0">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lang="ar-SA" sz="1050" dirty="0" smtClean="0">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lang="ar-SA" sz="1050" dirty="0" smtClean="0">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kumimoji="0" lang="ar-S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lang="ar-SA" sz="1050" dirty="0" smtClean="0">
              <a:latin typeface="Arial" pitchFamily="34" charset="0"/>
              <a:cs typeface="Arial" pitchFamily="34" charset="0"/>
            </a:endParaRPr>
          </a:p>
          <a:p>
            <a:pPr marL="0" marR="0" lvl="0" indent="0" algn="justLow" defTabSz="914400" rtl="1" eaLnBrk="1" fontAlgn="base" latinLnBrk="0" hangingPunct="1">
              <a:lnSpc>
                <a:spcPct val="15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algn="just">
              <a:lnSpc>
                <a:spcPct val="150000"/>
              </a:lnSpc>
            </a:pPr>
            <a:r>
              <a:rPr lang="ar-SA" sz="1600" b="1" dirty="0" smtClean="0">
                <a:solidFill>
                  <a:srgbClr val="92D050"/>
                </a:solidFill>
                <a:latin typeface="Tahoma" pitchFamily="34" charset="0"/>
                <a:ea typeface="Times New Roman" pitchFamily="18" charset="0"/>
                <a:cs typeface="Tahoma" pitchFamily="34" charset="0"/>
              </a:rPr>
              <a:t>- التفكير في أمور جديدة: </a:t>
            </a:r>
            <a:r>
              <a:rPr lang="ar-SA" sz="1600" dirty="0" smtClean="0">
                <a:latin typeface="Tahoma" pitchFamily="34" charset="0"/>
                <a:ea typeface="Times New Roman" pitchFamily="18" charset="0"/>
                <a:cs typeface="Tahoma" pitchFamily="34" charset="0"/>
              </a:rPr>
              <a:t>وحب الاستكشاف، وطرح أسئلة لم يكن يطرحها من قبل، </a:t>
            </a:r>
            <a:r>
              <a:rPr lang="ar-AE" sz="1600" dirty="0" smtClean="0">
                <a:latin typeface="Tahoma" pitchFamily="34" charset="0"/>
                <a:ea typeface="Times New Roman" pitchFamily="18" charset="0"/>
                <a:cs typeface="Tahoma" pitchFamily="34" charset="0"/>
              </a:rPr>
              <a:t>لأن </a:t>
            </a:r>
            <a:r>
              <a:rPr lang="ar-SA" sz="1600" dirty="0" smtClean="0">
                <a:latin typeface="Tahoma" pitchFamily="34" charset="0"/>
                <a:ea typeface="Times New Roman" pitchFamily="18" charset="0"/>
                <a:cs typeface="Tahoma" pitchFamily="34" charset="0"/>
              </a:rPr>
              <a:t>القدرة الإبداعية لدى المراهقين أكبر من الراشدين، وللعلم فإن الذكاء يكتمل في الخامسة عشر غالبا ويتوقف عند الثامنة عشر، وما بعد ذلك عبارة خبرات.</a:t>
            </a:r>
            <a:endParaRPr lang="en-US" sz="1600" dirty="0" smtClean="0">
              <a:latin typeface="Tahoma" pitchFamily="34" charset="0"/>
              <a:ea typeface="Times New Roman" pitchFamily="18" charset="0"/>
              <a:cs typeface="Tahoma" pitchFamily="34" charset="0"/>
            </a:endParaRPr>
          </a:p>
        </p:txBody>
      </p:sp>
      <p:pic>
        <p:nvPicPr>
          <p:cNvPr id="3" name="Picture 6" descr="http://www.saqaf.com/pic/Teenage_young_detective.jpg"/>
          <p:cNvPicPr/>
          <p:nvPr/>
        </p:nvPicPr>
        <p:blipFill>
          <a:blip r:embed="rId2" cstate="print"/>
          <a:stretch>
            <a:fillRect/>
          </a:stretch>
        </p:blipFill>
        <p:spPr bwMode="auto">
          <a:xfrm>
            <a:off x="2133600" y="609600"/>
            <a:ext cx="4690991" cy="3124200"/>
          </a:xfrm>
          <a:prstGeom prst="rect">
            <a:avLst/>
          </a:prstGeom>
          <a:noFill/>
          <a:ln>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afterEffect">
                                  <p:stCondLst>
                                    <p:cond delay="0"/>
                                  </p:stCondLst>
                                  <p:iterate type="wd">
                                    <p:tmPct val="10000"/>
                                  </p:iterate>
                                  <p:childTnLst>
                                    <p:set>
                                      <p:cBhvr>
                                        <p:cTn id="6" dur="1" fill="hold">
                                          <p:stCondLst>
                                            <p:cond delay="0"/>
                                          </p:stCondLst>
                                        </p:cTn>
                                        <p:tgtEl>
                                          <p:spTgt spid="26625">
                                            <p:txEl>
                                              <p:pRg st="0" end="0"/>
                                            </p:txEl>
                                          </p:spTgt>
                                        </p:tgtEl>
                                        <p:attrNameLst>
                                          <p:attrName>style.visibility</p:attrName>
                                        </p:attrNameLst>
                                      </p:cBhvr>
                                      <p:to>
                                        <p:strVal val="visible"/>
                                      </p:to>
                                    </p:set>
                                    <p:animEffect transition="in" filter="fade">
                                      <p:cBhvr>
                                        <p:cTn id="7" dur="1000"/>
                                        <p:tgtEl>
                                          <p:spTgt spid="26625">
                                            <p:txEl>
                                              <p:pRg st="0" end="0"/>
                                            </p:txEl>
                                          </p:spTgt>
                                        </p:tgtEl>
                                      </p:cBhvr>
                                    </p:animEffect>
                                    <p:anim calcmode="lin" valueType="num">
                                      <p:cBhvr>
                                        <p:cTn id="8" dur="1000" fill="hold"/>
                                        <p:tgtEl>
                                          <p:spTgt spid="26625">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26625">
                                            <p:txEl>
                                              <p:pRg st="0" end="0"/>
                                            </p:txEl>
                                          </p:spTgt>
                                        </p:tgtEl>
                                        <p:attrNameLst>
                                          <p:attrName>ppt_y</p:attrName>
                                        </p:attrNameLst>
                                      </p:cBhvr>
                                      <p:tavLst>
                                        <p:tav tm="0">
                                          <p:val>
                                            <p:strVal val="#ppt_y"/>
                                          </p:val>
                                        </p:tav>
                                        <p:tav tm="100000">
                                          <p:val>
                                            <p:strVal val="#ppt_y"/>
                                          </p:val>
                                        </p:tav>
                                      </p:tavLst>
                                    </p:anim>
                                  </p:childTnLst>
                                </p:cTn>
                              </p:par>
                              <p:par>
                                <p:cTn id="10" presetID="55"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2000" fill="hold"/>
                                        <p:tgtEl>
                                          <p:spTgt spid="3"/>
                                        </p:tgtEl>
                                        <p:attrNameLst>
                                          <p:attrName>ppt_w</p:attrName>
                                        </p:attrNameLst>
                                      </p:cBhvr>
                                      <p:tavLst>
                                        <p:tav tm="0">
                                          <p:val>
                                            <p:strVal val="#ppt_w*0.70"/>
                                          </p:val>
                                        </p:tav>
                                        <p:tav tm="100000">
                                          <p:val>
                                            <p:strVal val="#ppt_w"/>
                                          </p:val>
                                        </p:tav>
                                      </p:tavLst>
                                    </p:anim>
                                    <p:anim calcmode="lin" valueType="num">
                                      <p:cBhvr>
                                        <p:cTn id="13" dur="2000" fill="hold"/>
                                        <p:tgtEl>
                                          <p:spTgt spid="3"/>
                                        </p:tgtEl>
                                        <p:attrNameLst>
                                          <p:attrName>ppt_h</p:attrName>
                                        </p:attrNameLst>
                                      </p:cBhvr>
                                      <p:tavLst>
                                        <p:tav tm="0">
                                          <p:val>
                                            <p:strVal val="#ppt_h"/>
                                          </p:val>
                                        </p:tav>
                                        <p:tav tm="100000">
                                          <p:val>
                                            <p:strVal val="#ppt_h"/>
                                          </p:val>
                                        </p:tav>
                                      </p:tavLst>
                                    </p:anim>
                                    <p:animEffect transition="in" filter="fade">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nodeType="clickEffect">
                                  <p:stCondLst>
                                    <p:cond delay="0"/>
                                  </p:stCondLst>
                                  <p:childTnLst>
                                    <p:set>
                                      <p:cBhvr>
                                        <p:cTn id="18" dur="1" fill="hold">
                                          <p:stCondLst>
                                            <p:cond delay="0"/>
                                          </p:stCondLst>
                                        </p:cTn>
                                        <p:tgtEl>
                                          <p:spTgt spid="26625">
                                            <p:txEl>
                                              <p:pRg st="14" end="14"/>
                                            </p:txEl>
                                          </p:spTgt>
                                        </p:tgtEl>
                                        <p:attrNameLst>
                                          <p:attrName>style.visibility</p:attrName>
                                        </p:attrNameLst>
                                      </p:cBhvr>
                                      <p:to>
                                        <p:strVal val="visible"/>
                                      </p:to>
                                    </p:set>
                                    <p:anim calcmode="lin" valueType="num">
                                      <p:cBhvr>
                                        <p:cTn id="19" dur="2000" fill="hold"/>
                                        <p:tgtEl>
                                          <p:spTgt spid="26625">
                                            <p:txEl>
                                              <p:pRg st="14" end="14"/>
                                            </p:txEl>
                                          </p:spTgt>
                                        </p:tgtEl>
                                        <p:attrNameLst>
                                          <p:attrName>ppt_x</p:attrName>
                                        </p:attrNameLst>
                                      </p:cBhvr>
                                      <p:tavLst>
                                        <p:tav tm="0">
                                          <p:val>
                                            <p:strVal val="#ppt_x-.2"/>
                                          </p:val>
                                        </p:tav>
                                        <p:tav tm="100000">
                                          <p:val>
                                            <p:strVal val="#ppt_x"/>
                                          </p:val>
                                        </p:tav>
                                      </p:tavLst>
                                    </p:anim>
                                    <p:anim calcmode="lin" valueType="num">
                                      <p:cBhvr>
                                        <p:cTn id="20" dur="2000" fill="hold"/>
                                        <p:tgtEl>
                                          <p:spTgt spid="26625">
                                            <p:txEl>
                                              <p:pRg st="14" end="14"/>
                                            </p:txEl>
                                          </p:spTgt>
                                        </p:tgtEl>
                                        <p:attrNameLst>
                                          <p:attrName>ppt_y</p:attrName>
                                        </p:attrNameLst>
                                      </p:cBhvr>
                                      <p:tavLst>
                                        <p:tav tm="0">
                                          <p:val>
                                            <p:strVal val="#ppt_y"/>
                                          </p:val>
                                        </p:tav>
                                        <p:tav tm="100000">
                                          <p:val>
                                            <p:strVal val="#ppt_y"/>
                                          </p:val>
                                        </p:tav>
                                      </p:tavLst>
                                    </p:anim>
                                    <p:animEffect transition="in" filter="wipe(right)" prLst="gradientSize: 0.1">
                                      <p:cBhvr>
                                        <p:cTn id="21" dur="2000"/>
                                        <p:tgtEl>
                                          <p:spTgt spid="2662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81000" y="762000"/>
            <a:ext cx="8382000" cy="3658694"/>
          </a:xfrm>
          <a:prstGeom prst="rect">
            <a:avLst/>
          </a:prstGeom>
        </p:spPr>
        <p:txBody>
          <a:bodyPr wrap="square">
            <a:spAutoFit/>
          </a:bodyPr>
          <a:lstStyle/>
          <a:p>
            <a:pPr lvl="0" algn="ctr">
              <a:lnSpc>
                <a:spcPct val="150000"/>
              </a:lnSpc>
            </a:pPr>
            <a:r>
              <a:rPr lang="ar-SA" sz="1600" b="1" dirty="0" smtClean="0">
                <a:solidFill>
                  <a:srgbClr val="00B0F0"/>
                </a:solidFill>
                <a:latin typeface="Calibri" pitchFamily="34" charset="0"/>
                <a:ea typeface="Times New Roman" pitchFamily="18" charset="0"/>
                <a:cs typeface="Arial" pitchFamily="34" charset="0"/>
              </a:rPr>
              <a:t>انعكاسات التغييرات في مرحلة المراهقة</a:t>
            </a:r>
          </a:p>
          <a:p>
            <a:pPr algn="just">
              <a:lnSpc>
                <a:spcPct val="150000"/>
              </a:lnSpc>
              <a:buFontTx/>
              <a:buChar char="-"/>
            </a:pPr>
            <a:endParaRPr lang="ar-AE" sz="1600" b="1" dirty="0" smtClean="0">
              <a:solidFill>
                <a:srgbClr val="92D050"/>
              </a:solidFill>
              <a:latin typeface="Tahoma" pitchFamily="34" charset="0"/>
              <a:ea typeface="Times New Roman" pitchFamily="18" charset="0"/>
              <a:cs typeface="Tahoma" pitchFamily="34" charset="0"/>
            </a:endParaRPr>
          </a:p>
          <a:p>
            <a:pPr algn="just">
              <a:lnSpc>
                <a:spcPct val="150000"/>
              </a:lnSpc>
              <a:buFontTx/>
              <a:buChar char="-"/>
            </a:pPr>
            <a:r>
              <a:rPr lang="ar-SA" sz="1600" b="1" dirty="0" smtClean="0">
                <a:solidFill>
                  <a:srgbClr val="92D050"/>
                </a:solidFill>
                <a:latin typeface="Tahoma" pitchFamily="34" charset="0"/>
                <a:ea typeface="Times New Roman" pitchFamily="18" charset="0"/>
                <a:cs typeface="Tahoma" pitchFamily="34" charset="0"/>
              </a:rPr>
              <a:t>الشعور بالتفرد والتميز: </a:t>
            </a:r>
            <a:r>
              <a:rPr lang="ar-SA" sz="1600" dirty="0" smtClean="0">
                <a:latin typeface="Tahoma" pitchFamily="34" charset="0"/>
                <a:ea typeface="Times New Roman" pitchFamily="18" charset="0"/>
                <a:cs typeface="Tahoma" pitchFamily="34" charset="0"/>
              </a:rPr>
              <a:t>يجعله يصر على حل المشكلات، ويعتقد أن لديه قدرة كافية لذلك، فينتقد الواقع، وتبدأ لديه النزعة للاستقلالية، إضافة للتمرد على السلطة.</a:t>
            </a:r>
          </a:p>
          <a:p>
            <a:pPr algn="just">
              <a:lnSpc>
                <a:spcPct val="150000"/>
              </a:lnSpc>
            </a:pPr>
            <a:r>
              <a:rPr lang="ar-SA" sz="1600" dirty="0" smtClean="0">
                <a:latin typeface="Tahoma" pitchFamily="34" charset="0"/>
                <a:ea typeface="Times New Roman" pitchFamily="18" charset="0"/>
                <a:cs typeface="Tahoma" pitchFamily="34" charset="0"/>
              </a:rPr>
              <a:t>هذا الشعور بالتميز يجعل المراهق ينجرف خلف أمور وممارسات خاطئة مع اقتناعه بضررها، ولكن توهمه أن قادر على ألا يقع فيها، فيدمن التدخين، ولا يتقبل النصح لأنه كان على قناعة أنه قادر على التوقف وأنه ليس ضعيفا إضافة لحب الاكتشاف لديه.</a:t>
            </a:r>
          </a:p>
          <a:p>
            <a:pPr algn="just">
              <a:lnSpc>
                <a:spcPct val="150000"/>
              </a:lnSpc>
            </a:pPr>
            <a:r>
              <a:rPr lang="ar-SA" sz="1600" b="1" dirty="0" smtClean="0">
                <a:latin typeface="Tahoma" pitchFamily="34" charset="0"/>
                <a:ea typeface="Times New Roman" pitchFamily="18" charset="0"/>
                <a:cs typeface="Tahoma" pitchFamily="34" charset="0"/>
              </a:rPr>
              <a:t>ومن الممكن </a:t>
            </a:r>
            <a:r>
              <a:rPr lang="ar-SA" sz="1600" dirty="0" smtClean="0">
                <a:latin typeface="Tahoma" pitchFamily="34" charset="0"/>
                <a:ea typeface="Times New Roman" pitchFamily="18" charset="0"/>
                <a:cs typeface="Tahoma" pitchFamily="34" charset="0"/>
              </a:rPr>
              <a:t>جدا توجيه النزعة للاستقلالية إلى مسار جيد، </a:t>
            </a:r>
            <a:r>
              <a:rPr lang="ar-AE" sz="1600" dirty="0" smtClean="0">
                <a:latin typeface="Tahoma" pitchFamily="34" charset="0"/>
                <a:ea typeface="Times New Roman" pitchFamily="18" charset="0"/>
                <a:cs typeface="Tahoma" pitchFamily="34" charset="0"/>
              </a:rPr>
              <a:t>مثلا</a:t>
            </a:r>
            <a:r>
              <a:rPr lang="ar-SA" sz="1600" dirty="0" smtClean="0">
                <a:latin typeface="Tahoma" pitchFamily="34" charset="0"/>
                <a:ea typeface="Times New Roman" pitchFamily="18" charset="0"/>
                <a:cs typeface="Tahoma" pitchFamily="34" charset="0"/>
              </a:rPr>
              <a:t>: تحميله مسؤولية نفسه في إدارة مصروفه الأسبوعي ثم الشهري، وإعطائه بطاقة صراف ائتمانية يتعلم فيها تدبير أموره</a:t>
            </a:r>
            <a:r>
              <a:rPr lang="ar-SA" sz="1600" dirty="0" smtClean="0"/>
              <a:t>.</a:t>
            </a:r>
            <a:endParaRPr lang="en-US" sz="1600" dirty="0" smtClean="0"/>
          </a:p>
          <a:p>
            <a:pPr algn="just">
              <a:lnSpc>
                <a:spcPct val="150000"/>
              </a:lnSpc>
              <a:buFontTx/>
              <a:buChar char="-"/>
            </a:pPr>
            <a:endParaRPr lang="ar-SA" sz="1050" b="1" dirty="0" smtClean="0">
              <a:solidFill>
                <a:srgbClr val="92D050"/>
              </a:solidFill>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2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8" dur="2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9" dur="2000"/>
                                        <p:tgtEl>
                                          <p:spTgt spid="3">
                                            <p:txEl>
                                              <p:pRg st="2" end="2"/>
                                            </p:txEl>
                                          </p:spTgt>
                                        </p:tgtEl>
                                      </p:cBhvr>
                                    </p:animEffect>
                                  </p:childTnLst>
                                </p:cTn>
                              </p:par>
                            </p:childTnLst>
                          </p:cTn>
                        </p:par>
                        <p:par>
                          <p:cTn id="10" fill="hold">
                            <p:stCondLst>
                              <p:cond delay="2000"/>
                            </p:stCondLst>
                            <p:childTnLst>
                              <p:par>
                                <p:cTn id="11" presetID="29"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2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2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2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1" dur="2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2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8" dur="2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66800" y="1066800"/>
            <a:ext cx="7315200" cy="3046988"/>
          </a:xfrm>
          <a:prstGeom prst="rect">
            <a:avLst/>
          </a:prstGeom>
        </p:spPr>
        <p:txBody>
          <a:bodyPr wrap="square">
            <a:spAutoFit/>
          </a:bodyPr>
          <a:lstStyle/>
          <a:p>
            <a:pPr lvl="0" algn="ctr">
              <a:lnSpc>
                <a:spcPct val="150000"/>
              </a:lnSpc>
            </a:pPr>
            <a:r>
              <a:rPr lang="ar-SA" sz="1600" b="1" dirty="0" smtClean="0">
                <a:solidFill>
                  <a:srgbClr val="00B0F0"/>
                </a:solidFill>
                <a:latin typeface="Calibri" pitchFamily="34" charset="0"/>
                <a:ea typeface="Times New Roman" pitchFamily="18" charset="0"/>
                <a:cs typeface="Arial" pitchFamily="34" charset="0"/>
              </a:rPr>
              <a:t>انعكاسات التغييرات في مرحلة المراهقة</a:t>
            </a:r>
          </a:p>
          <a:p>
            <a:pPr algn="just">
              <a:lnSpc>
                <a:spcPct val="150000"/>
              </a:lnSpc>
              <a:buFontTx/>
              <a:buChar char="-"/>
            </a:pPr>
            <a:endParaRPr lang="ar-AE" sz="1600" b="1" dirty="0" smtClean="0">
              <a:solidFill>
                <a:srgbClr val="92D050"/>
              </a:solidFill>
              <a:latin typeface="Tahoma" pitchFamily="34" charset="0"/>
              <a:ea typeface="Times New Roman" pitchFamily="18" charset="0"/>
              <a:cs typeface="Tahoma" pitchFamily="34" charset="0"/>
            </a:endParaRPr>
          </a:p>
          <a:p>
            <a:pPr algn="just">
              <a:lnSpc>
                <a:spcPct val="150000"/>
              </a:lnSpc>
              <a:buFontTx/>
              <a:buChar char="-"/>
            </a:pPr>
            <a:r>
              <a:rPr lang="ar-SA" sz="1600" b="1" dirty="0" smtClean="0">
                <a:solidFill>
                  <a:srgbClr val="92D050"/>
                </a:solidFill>
                <a:latin typeface="Tahoma" pitchFamily="34" charset="0"/>
                <a:ea typeface="Times New Roman" pitchFamily="18" charset="0"/>
                <a:cs typeface="Tahoma" pitchFamily="34" charset="0"/>
              </a:rPr>
              <a:t>اكتشاف الذات:</a:t>
            </a:r>
            <a:r>
              <a:rPr lang="ar-SA" sz="1600" dirty="0" smtClean="0">
                <a:latin typeface="Tahoma" pitchFamily="34" charset="0"/>
                <a:ea typeface="Times New Roman" pitchFamily="18" charset="0"/>
                <a:cs typeface="Tahoma" pitchFamily="34" charset="0"/>
              </a:rPr>
              <a:t> في فترة فائقة الحساسية فلا يتقبل المراهق أي نقد أو لوم، وتجده يطرح على نفسه عدد</a:t>
            </a:r>
            <a:r>
              <a:rPr lang="ar-AE" sz="1600" dirty="0" smtClean="0">
                <a:latin typeface="Tahoma" pitchFamily="34" charset="0"/>
                <a:ea typeface="Times New Roman" pitchFamily="18" charset="0"/>
                <a:cs typeface="Tahoma" pitchFamily="34" charset="0"/>
              </a:rPr>
              <a:t>ا</a:t>
            </a:r>
            <a:r>
              <a:rPr lang="ar-SA" sz="1600" dirty="0" smtClean="0">
                <a:latin typeface="Tahoma" pitchFamily="34" charset="0"/>
                <a:ea typeface="Times New Roman" pitchFamily="18" charset="0"/>
                <a:cs typeface="Tahoma" pitchFamily="34" charset="0"/>
              </a:rPr>
              <a:t> من الأسئلة: أي نوع من الأشخاص أنا؟ هل يهتم </a:t>
            </a:r>
            <a:r>
              <a:rPr lang="ar-SA" sz="1600" dirty="0" err="1" smtClean="0">
                <a:latin typeface="Tahoma" pitchFamily="34" charset="0"/>
                <a:ea typeface="Times New Roman" pitchFamily="18" charset="0"/>
                <a:cs typeface="Tahoma" pitchFamily="34" charset="0"/>
              </a:rPr>
              <a:t>بي</a:t>
            </a:r>
            <a:r>
              <a:rPr lang="ar-SA" sz="1600" dirty="0" smtClean="0">
                <a:latin typeface="Tahoma" pitchFamily="34" charset="0"/>
                <a:ea typeface="Times New Roman" pitchFamily="18" charset="0"/>
                <a:cs typeface="Tahoma" pitchFamily="34" charset="0"/>
              </a:rPr>
              <a:t> الآخرون؟ هل هم يحبونني؟ وهل أنا مرغوب في بالنسبة إليهم؟</a:t>
            </a:r>
          </a:p>
          <a:p>
            <a:pPr algn="just">
              <a:lnSpc>
                <a:spcPct val="150000"/>
              </a:lnSpc>
            </a:pPr>
            <a:endParaRPr lang="ar-SA" sz="1600" dirty="0" smtClean="0">
              <a:latin typeface="Tahoma" pitchFamily="34" charset="0"/>
              <a:ea typeface="Times New Roman" pitchFamily="18" charset="0"/>
              <a:cs typeface="Tahoma" pitchFamily="34" charset="0"/>
            </a:endParaRPr>
          </a:p>
          <a:p>
            <a:pPr algn="just">
              <a:lnSpc>
                <a:spcPct val="150000"/>
              </a:lnSpc>
            </a:pPr>
            <a:r>
              <a:rPr lang="ar-SA" sz="1600" dirty="0" smtClean="0">
                <a:latin typeface="Tahoma" pitchFamily="34" charset="0"/>
                <a:ea typeface="Times New Roman" pitchFamily="18" charset="0"/>
                <a:cs typeface="Tahoma" pitchFamily="34" charset="0"/>
              </a:rPr>
              <a:t>مفهوم الذات: الفكرة التي يحملها الفرد عن نفسه، ويسلك حياته طبقا لذلك المفهوم بغض النظر عن مدى صوابه.</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20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8" dur="2000" fill="hold"/>
                                        <p:tgtEl>
                                          <p:spTgt spid="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9" dur="2000"/>
                                        <p:tgtEl>
                                          <p:spTgt spid="2">
                                            <p:txEl>
                                              <p:pRg st="2" end="2"/>
                                            </p:txEl>
                                          </p:spTgt>
                                        </p:tgtEl>
                                      </p:cBhvr>
                                    </p:animEffect>
                                  </p:childTnLst>
                                </p:cTn>
                              </p:par>
                            </p:childTnLst>
                          </p:cTn>
                        </p:par>
                        <p:par>
                          <p:cTn id="10" fill="hold">
                            <p:stCondLst>
                              <p:cond delay="2000"/>
                            </p:stCondLst>
                            <p:childTnLst>
                              <p:par>
                                <p:cTn id="11" presetID="29" presetClass="entr" presetSubtype="0" fill="hold"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2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4" dur="2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2000"/>
                                        <p:tgtEl>
                                          <p:spTgt spid="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nodeType="click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anim calcmode="lin" valueType="num">
                                      <p:cBhvr>
                                        <p:cTn id="20" dur="2000" fill="hold"/>
                                        <p:tgtEl>
                                          <p:spTgt spid="2">
                                            <p:txEl>
                                              <p:pRg st="4" end="4"/>
                                            </p:txEl>
                                          </p:spTgt>
                                        </p:tgtEl>
                                        <p:attrNameLst>
                                          <p:attrName>ppt_x</p:attrName>
                                        </p:attrNameLst>
                                      </p:cBhvr>
                                      <p:tavLst>
                                        <p:tav tm="0">
                                          <p:val>
                                            <p:strVal val="#ppt_x-.2"/>
                                          </p:val>
                                        </p:tav>
                                        <p:tav tm="100000">
                                          <p:val>
                                            <p:strVal val="#ppt_x"/>
                                          </p:val>
                                        </p:tav>
                                      </p:tavLst>
                                    </p:anim>
                                    <p:anim calcmode="lin" valueType="num">
                                      <p:cBhvr>
                                        <p:cTn id="21" dur="2000" fill="hold"/>
                                        <p:tgtEl>
                                          <p:spTgt spid="2">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2"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685800" y="151347"/>
            <a:ext cx="7848600" cy="40280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lnSpc>
                <a:spcPct val="150000"/>
              </a:lnSpc>
              <a:tabLst>
                <a:tab pos="6748463" algn="l"/>
              </a:tabLst>
            </a:pPr>
            <a:r>
              <a:rPr lang="ar-SA" sz="1600" b="1" dirty="0" smtClean="0">
                <a:solidFill>
                  <a:srgbClr val="00B0F0"/>
                </a:solidFill>
                <a:latin typeface="Calibri" pitchFamily="34" charset="0"/>
                <a:ea typeface="Times New Roman" pitchFamily="18" charset="0"/>
                <a:cs typeface="Arial" pitchFamily="34" charset="0"/>
              </a:rPr>
              <a:t>انعكاسات التغييرات في مرحلة المراهقة</a:t>
            </a:r>
          </a:p>
          <a:p>
            <a:pPr algn="just">
              <a:lnSpc>
                <a:spcPct val="150000"/>
              </a:lnSpc>
              <a:buFontTx/>
              <a:buChar char="-"/>
              <a:tabLst>
                <a:tab pos="6748463" algn="l"/>
              </a:tabLst>
            </a:pPr>
            <a:endParaRPr lang="ar-AE" sz="1600" b="1" dirty="0" smtClean="0">
              <a:solidFill>
                <a:srgbClr val="92D050"/>
              </a:solidFill>
              <a:latin typeface="Tahoma" pitchFamily="34" charset="0"/>
              <a:ea typeface="Times New Roman" pitchFamily="18" charset="0"/>
              <a:cs typeface="Tahoma" pitchFamily="34" charset="0"/>
            </a:endParaRPr>
          </a:p>
          <a:p>
            <a:pPr algn="just">
              <a:lnSpc>
                <a:spcPct val="150000"/>
              </a:lnSpc>
              <a:buFontTx/>
              <a:buChar char="-"/>
              <a:tabLst>
                <a:tab pos="6748463" algn="l"/>
              </a:tabLst>
            </a:pPr>
            <a:r>
              <a:rPr lang="ar-SA" sz="1600" b="1" dirty="0" smtClean="0">
                <a:solidFill>
                  <a:srgbClr val="92D050"/>
                </a:solidFill>
                <a:latin typeface="Tahoma" pitchFamily="34" charset="0"/>
                <a:ea typeface="Times New Roman" pitchFamily="18" charset="0"/>
                <a:cs typeface="Tahoma" pitchFamily="34" charset="0"/>
              </a:rPr>
              <a:t>اتجاهات المراهق: </a:t>
            </a:r>
            <a:r>
              <a:rPr lang="ar-SA" sz="1600" dirty="0" smtClean="0">
                <a:latin typeface="Tahoma" pitchFamily="34" charset="0"/>
                <a:ea typeface="Times New Roman" pitchFamily="18" charset="0"/>
                <a:cs typeface="Tahoma" pitchFamily="34" charset="0"/>
              </a:rPr>
              <a:t>موقف عقلي تجاه موضوع ما يجعل الشخص يتبع سلوكا واحد تقريبا في المواقف المشابهة ومن خلال ذلك يمكن التنبؤ بسلوكه إلى حد كبير.</a:t>
            </a:r>
          </a:p>
          <a:p>
            <a:pPr algn="just">
              <a:lnSpc>
                <a:spcPct val="150000"/>
              </a:lnSpc>
            </a:pPr>
            <a:endParaRPr lang="ar-SA" sz="1050" dirty="0" smtClean="0">
              <a:solidFill>
                <a:srgbClr val="FFC000"/>
              </a:solidFill>
              <a:latin typeface="Tahoma" pitchFamily="34" charset="0"/>
              <a:ea typeface="Times New Roman" pitchFamily="18" charset="0"/>
              <a:cs typeface="Tahoma" pitchFamily="34" charset="0"/>
            </a:endParaRPr>
          </a:p>
          <a:p>
            <a:pPr algn="just">
              <a:lnSpc>
                <a:spcPct val="150000"/>
              </a:lnSpc>
            </a:pPr>
            <a:r>
              <a:rPr lang="ar-SA" sz="1600" dirty="0" smtClean="0">
                <a:solidFill>
                  <a:srgbClr val="FFC000"/>
                </a:solidFill>
                <a:latin typeface="Tahoma" pitchFamily="34" charset="0"/>
                <a:ea typeface="Times New Roman" pitchFamily="18" charset="0"/>
                <a:cs typeface="Tahoma" pitchFamily="34" charset="0"/>
              </a:rPr>
              <a:t>في مرحلة الطفولة: </a:t>
            </a:r>
            <a:r>
              <a:rPr lang="ar-SA" sz="1600" dirty="0" smtClean="0">
                <a:latin typeface="Tahoma" pitchFamily="34" charset="0"/>
                <a:ea typeface="Times New Roman" pitchFamily="18" charset="0"/>
                <a:cs typeface="Tahoma" pitchFamily="34" charset="0"/>
              </a:rPr>
              <a:t>يستمد الاتجاهات من اتجاهات الأبوين ويرتبط بها أشد الارتباط، لاعتماده عليهما في طور طفولته.</a:t>
            </a:r>
          </a:p>
          <a:p>
            <a:pPr algn="just">
              <a:lnSpc>
                <a:spcPct val="150000"/>
              </a:lnSpc>
            </a:pPr>
            <a:r>
              <a:rPr lang="ar-SA" sz="1600" dirty="0" smtClean="0">
                <a:solidFill>
                  <a:srgbClr val="FFC000"/>
                </a:solidFill>
                <a:latin typeface="Tahoma" pitchFamily="34" charset="0"/>
                <a:ea typeface="Times New Roman" pitchFamily="18" charset="0"/>
                <a:cs typeface="Tahoma" pitchFamily="34" charset="0"/>
              </a:rPr>
              <a:t>في مرحلة المراهقة: </a:t>
            </a:r>
            <a:r>
              <a:rPr lang="ar-SA" sz="1600" dirty="0" smtClean="0">
                <a:latin typeface="Tahoma" pitchFamily="34" charset="0"/>
                <a:ea typeface="Times New Roman" pitchFamily="18" charset="0"/>
                <a:cs typeface="Tahoma" pitchFamily="34" charset="0"/>
              </a:rPr>
              <a:t>يستمد الاتجاهات من رفاقه فيكون مستعدا لتقبل اتجاهاتهم ويتأثر بها لسببين:</a:t>
            </a:r>
          </a:p>
          <a:p>
            <a:pPr marL="342900" indent="-342900" algn="just">
              <a:lnSpc>
                <a:spcPct val="150000"/>
              </a:lnSpc>
              <a:buAutoNum type="arabicPeriod"/>
            </a:pPr>
            <a:r>
              <a:rPr lang="ar-SA" sz="1600" dirty="0" smtClean="0">
                <a:latin typeface="Tahoma" pitchFamily="34" charset="0"/>
                <a:ea typeface="Times New Roman" pitchFamily="18" charset="0"/>
                <a:cs typeface="Tahoma" pitchFamily="34" charset="0"/>
              </a:rPr>
              <a:t>يعتقد بأن آراؤهم وأعمالهم صحيحة.</a:t>
            </a:r>
          </a:p>
          <a:p>
            <a:pPr marL="342900" indent="-342900" algn="just">
              <a:lnSpc>
                <a:spcPct val="150000"/>
              </a:lnSpc>
            </a:pPr>
            <a:r>
              <a:rPr lang="ar-SA" sz="1600" dirty="0" smtClean="0">
                <a:latin typeface="Tahoma" pitchFamily="34" charset="0"/>
                <a:ea typeface="Times New Roman" pitchFamily="18" charset="0"/>
                <a:cs typeface="Tahoma" pitchFamily="34" charset="0"/>
              </a:rPr>
              <a:t>2. يخشى إن انحرف عن معاييرهم ألا يحظى باعترافهم وقبولهم له.</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32769">
                                            <p:txEl>
                                              <p:pRg st="2" end="2"/>
                                            </p:txEl>
                                          </p:spTgt>
                                        </p:tgtEl>
                                        <p:attrNameLst>
                                          <p:attrName>style.visibility</p:attrName>
                                        </p:attrNameLst>
                                      </p:cBhvr>
                                      <p:to>
                                        <p:strVal val="visible"/>
                                      </p:to>
                                    </p:set>
                                    <p:anim calcmode="lin" valueType="num">
                                      <p:cBhvr>
                                        <p:cTn id="7" dur="2000" fill="hold"/>
                                        <p:tgtEl>
                                          <p:spTgt spid="32769">
                                            <p:txEl>
                                              <p:pRg st="2" end="2"/>
                                            </p:txEl>
                                          </p:spTgt>
                                        </p:tgtEl>
                                        <p:attrNameLst>
                                          <p:attrName>ppt_x</p:attrName>
                                        </p:attrNameLst>
                                      </p:cBhvr>
                                      <p:tavLst>
                                        <p:tav tm="0">
                                          <p:val>
                                            <p:strVal val="#ppt_x-.2"/>
                                          </p:val>
                                        </p:tav>
                                        <p:tav tm="100000">
                                          <p:val>
                                            <p:strVal val="#ppt_x"/>
                                          </p:val>
                                        </p:tav>
                                      </p:tavLst>
                                    </p:anim>
                                    <p:anim calcmode="lin" valueType="num">
                                      <p:cBhvr>
                                        <p:cTn id="8" dur="2000" fill="hold"/>
                                        <p:tgtEl>
                                          <p:spTgt spid="3276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9" dur="2000"/>
                                        <p:tgtEl>
                                          <p:spTgt spid="32769">
                                            <p:txEl>
                                              <p:pRg st="2" end="2"/>
                                            </p:txEl>
                                          </p:spTgt>
                                        </p:tgtEl>
                                      </p:cBhvr>
                                    </p:animEffect>
                                  </p:childTnLst>
                                </p:cTn>
                              </p:par>
                            </p:childTnLst>
                          </p:cTn>
                        </p:par>
                        <p:par>
                          <p:cTn id="10" fill="hold">
                            <p:stCondLst>
                              <p:cond delay="2000"/>
                            </p:stCondLst>
                            <p:childTnLst>
                              <p:par>
                                <p:cTn id="11" presetID="29" presetClass="entr" presetSubtype="0" fill="hold" nodeType="afterEffect">
                                  <p:stCondLst>
                                    <p:cond delay="0"/>
                                  </p:stCondLst>
                                  <p:childTnLst>
                                    <p:set>
                                      <p:cBhvr>
                                        <p:cTn id="12" dur="1" fill="hold">
                                          <p:stCondLst>
                                            <p:cond delay="0"/>
                                          </p:stCondLst>
                                        </p:cTn>
                                        <p:tgtEl>
                                          <p:spTgt spid="32769">
                                            <p:txEl>
                                              <p:pRg st="0" end="0"/>
                                            </p:txEl>
                                          </p:spTgt>
                                        </p:tgtEl>
                                        <p:attrNameLst>
                                          <p:attrName>style.visibility</p:attrName>
                                        </p:attrNameLst>
                                      </p:cBhvr>
                                      <p:to>
                                        <p:strVal val="visible"/>
                                      </p:to>
                                    </p:set>
                                    <p:anim calcmode="lin" valueType="num">
                                      <p:cBhvr>
                                        <p:cTn id="13" dur="2000" fill="hold"/>
                                        <p:tgtEl>
                                          <p:spTgt spid="32769">
                                            <p:txEl>
                                              <p:pRg st="0" end="0"/>
                                            </p:txEl>
                                          </p:spTgt>
                                        </p:tgtEl>
                                        <p:attrNameLst>
                                          <p:attrName>ppt_x</p:attrName>
                                        </p:attrNameLst>
                                      </p:cBhvr>
                                      <p:tavLst>
                                        <p:tav tm="0">
                                          <p:val>
                                            <p:strVal val="#ppt_x-.2"/>
                                          </p:val>
                                        </p:tav>
                                        <p:tav tm="100000">
                                          <p:val>
                                            <p:strVal val="#ppt_x"/>
                                          </p:val>
                                        </p:tav>
                                      </p:tavLst>
                                    </p:anim>
                                    <p:anim calcmode="lin" valueType="num">
                                      <p:cBhvr>
                                        <p:cTn id="14" dur="2000" fill="hold"/>
                                        <p:tgtEl>
                                          <p:spTgt spid="3276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2000"/>
                                        <p:tgtEl>
                                          <p:spTgt spid="3276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nodeType="clickEffect">
                                  <p:stCondLst>
                                    <p:cond delay="0"/>
                                  </p:stCondLst>
                                  <p:childTnLst>
                                    <p:set>
                                      <p:cBhvr>
                                        <p:cTn id="19" dur="1" fill="hold">
                                          <p:stCondLst>
                                            <p:cond delay="0"/>
                                          </p:stCondLst>
                                        </p:cTn>
                                        <p:tgtEl>
                                          <p:spTgt spid="32769">
                                            <p:txEl>
                                              <p:pRg st="4" end="4"/>
                                            </p:txEl>
                                          </p:spTgt>
                                        </p:tgtEl>
                                        <p:attrNameLst>
                                          <p:attrName>style.visibility</p:attrName>
                                        </p:attrNameLst>
                                      </p:cBhvr>
                                      <p:to>
                                        <p:strVal val="visible"/>
                                      </p:to>
                                    </p:set>
                                    <p:anim calcmode="lin" valueType="num">
                                      <p:cBhvr>
                                        <p:cTn id="20" dur="2000" fill="hold"/>
                                        <p:tgtEl>
                                          <p:spTgt spid="32769">
                                            <p:txEl>
                                              <p:pRg st="4" end="4"/>
                                            </p:txEl>
                                          </p:spTgt>
                                        </p:tgtEl>
                                        <p:attrNameLst>
                                          <p:attrName>ppt_x</p:attrName>
                                        </p:attrNameLst>
                                      </p:cBhvr>
                                      <p:tavLst>
                                        <p:tav tm="0">
                                          <p:val>
                                            <p:strVal val="#ppt_x-.2"/>
                                          </p:val>
                                        </p:tav>
                                        <p:tav tm="100000">
                                          <p:val>
                                            <p:strVal val="#ppt_x"/>
                                          </p:val>
                                        </p:tav>
                                      </p:tavLst>
                                    </p:anim>
                                    <p:anim calcmode="lin" valueType="num">
                                      <p:cBhvr>
                                        <p:cTn id="21" dur="2000" fill="hold"/>
                                        <p:tgtEl>
                                          <p:spTgt spid="32769">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2" dur="2000"/>
                                        <p:tgtEl>
                                          <p:spTgt spid="32769">
                                            <p:txEl>
                                              <p:pRg st="4" end="4"/>
                                            </p:txEl>
                                          </p:spTgt>
                                        </p:tgtEl>
                                      </p:cBhvr>
                                    </p:animEffect>
                                  </p:childTnLst>
                                </p:cTn>
                              </p:par>
                            </p:childTnLst>
                          </p:cTn>
                        </p:par>
                        <p:par>
                          <p:cTn id="23" fill="hold">
                            <p:stCondLst>
                              <p:cond delay="2000"/>
                            </p:stCondLst>
                            <p:childTnLst>
                              <p:par>
                                <p:cTn id="24" presetID="29" presetClass="entr" presetSubtype="0" fill="hold" nodeType="afterEffect">
                                  <p:stCondLst>
                                    <p:cond delay="0"/>
                                  </p:stCondLst>
                                  <p:childTnLst>
                                    <p:set>
                                      <p:cBhvr>
                                        <p:cTn id="25" dur="1" fill="hold">
                                          <p:stCondLst>
                                            <p:cond delay="0"/>
                                          </p:stCondLst>
                                        </p:cTn>
                                        <p:tgtEl>
                                          <p:spTgt spid="32769">
                                            <p:txEl>
                                              <p:pRg st="5" end="5"/>
                                            </p:txEl>
                                          </p:spTgt>
                                        </p:tgtEl>
                                        <p:attrNameLst>
                                          <p:attrName>style.visibility</p:attrName>
                                        </p:attrNameLst>
                                      </p:cBhvr>
                                      <p:to>
                                        <p:strVal val="visible"/>
                                      </p:to>
                                    </p:set>
                                    <p:anim calcmode="lin" valueType="num">
                                      <p:cBhvr>
                                        <p:cTn id="26" dur="2000" fill="hold"/>
                                        <p:tgtEl>
                                          <p:spTgt spid="32769">
                                            <p:txEl>
                                              <p:pRg st="5" end="5"/>
                                            </p:txEl>
                                          </p:spTgt>
                                        </p:tgtEl>
                                        <p:attrNameLst>
                                          <p:attrName>ppt_x</p:attrName>
                                        </p:attrNameLst>
                                      </p:cBhvr>
                                      <p:tavLst>
                                        <p:tav tm="0">
                                          <p:val>
                                            <p:strVal val="#ppt_x-.2"/>
                                          </p:val>
                                        </p:tav>
                                        <p:tav tm="100000">
                                          <p:val>
                                            <p:strVal val="#ppt_x"/>
                                          </p:val>
                                        </p:tav>
                                      </p:tavLst>
                                    </p:anim>
                                    <p:anim calcmode="lin" valueType="num">
                                      <p:cBhvr>
                                        <p:cTn id="27" dur="2000" fill="hold"/>
                                        <p:tgtEl>
                                          <p:spTgt spid="32769">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28" dur="2000"/>
                                        <p:tgtEl>
                                          <p:spTgt spid="32769">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nodeType="clickEffect">
                                  <p:stCondLst>
                                    <p:cond delay="0"/>
                                  </p:stCondLst>
                                  <p:childTnLst>
                                    <p:set>
                                      <p:cBhvr>
                                        <p:cTn id="32" dur="1" fill="hold">
                                          <p:stCondLst>
                                            <p:cond delay="0"/>
                                          </p:stCondLst>
                                        </p:cTn>
                                        <p:tgtEl>
                                          <p:spTgt spid="32769">
                                            <p:txEl>
                                              <p:pRg st="6" end="6"/>
                                            </p:txEl>
                                          </p:spTgt>
                                        </p:tgtEl>
                                        <p:attrNameLst>
                                          <p:attrName>style.visibility</p:attrName>
                                        </p:attrNameLst>
                                      </p:cBhvr>
                                      <p:to>
                                        <p:strVal val="visible"/>
                                      </p:to>
                                    </p:set>
                                    <p:anim calcmode="lin" valueType="num">
                                      <p:cBhvr>
                                        <p:cTn id="33" dur="2000" fill="hold"/>
                                        <p:tgtEl>
                                          <p:spTgt spid="32769">
                                            <p:txEl>
                                              <p:pRg st="6" end="6"/>
                                            </p:txEl>
                                          </p:spTgt>
                                        </p:tgtEl>
                                        <p:attrNameLst>
                                          <p:attrName>ppt_x</p:attrName>
                                        </p:attrNameLst>
                                      </p:cBhvr>
                                      <p:tavLst>
                                        <p:tav tm="0">
                                          <p:val>
                                            <p:strVal val="#ppt_x-.2"/>
                                          </p:val>
                                        </p:tav>
                                        <p:tav tm="100000">
                                          <p:val>
                                            <p:strVal val="#ppt_x"/>
                                          </p:val>
                                        </p:tav>
                                      </p:tavLst>
                                    </p:anim>
                                    <p:anim calcmode="lin" valueType="num">
                                      <p:cBhvr>
                                        <p:cTn id="34" dur="2000" fill="hold"/>
                                        <p:tgtEl>
                                          <p:spTgt spid="32769">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5" dur="2000"/>
                                        <p:tgtEl>
                                          <p:spTgt spid="32769">
                                            <p:txEl>
                                              <p:pRg st="6" end="6"/>
                                            </p:txEl>
                                          </p:spTgt>
                                        </p:tgtEl>
                                      </p:cBhvr>
                                    </p:animEffect>
                                  </p:childTnLst>
                                </p:cTn>
                              </p:par>
                            </p:childTnLst>
                          </p:cTn>
                        </p:par>
                        <p:par>
                          <p:cTn id="36" fill="hold">
                            <p:stCondLst>
                              <p:cond delay="2000"/>
                            </p:stCondLst>
                            <p:childTnLst>
                              <p:par>
                                <p:cTn id="37" presetID="29" presetClass="entr" presetSubtype="0" fill="hold" nodeType="afterEffect">
                                  <p:stCondLst>
                                    <p:cond delay="0"/>
                                  </p:stCondLst>
                                  <p:childTnLst>
                                    <p:set>
                                      <p:cBhvr>
                                        <p:cTn id="38" dur="1" fill="hold">
                                          <p:stCondLst>
                                            <p:cond delay="0"/>
                                          </p:stCondLst>
                                        </p:cTn>
                                        <p:tgtEl>
                                          <p:spTgt spid="32769">
                                            <p:txEl>
                                              <p:pRg st="7" end="7"/>
                                            </p:txEl>
                                          </p:spTgt>
                                        </p:tgtEl>
                                        <p:attrNameLst>
                                          <p:attrName>style.visibility</p:attrName>
                                        </p:attrNameLst>
                                      </p:cBhvr>
                                      <p:to>
                                        <p:strVal val="visible"/>
                                      </p:to>
                                    </p:set>
                                    <p:anim calcmode="lin" valueType="num">
                                      <p:cBhvr>
                                        <p:cTn id="39" dur="2000" fill="hold"/>
                                        <p:tgtEl>
                                          <p:spTgt spid="32769">
                                            <p:txEl>
                                              <p:pRg st="7" end="7"/>
                                            </p:txEl>
                                          </p:spTgt>
                                        </p:tgtEl>
                                        <p:attrNameLst>
                                          <p:attrName>ppt_x</p:attrName>
                                        </p:attrNameLst>
                                      </p:cBhvr>
                                      <p:tavLst>
                                        <p:tav tm="0">
                                          <p:val>
                                            <p:strVal val="#ppt_x-.2"/>
                                          </p:val>
                                        </p:tav>
                                        <p:tav tm="100000">
                                          <p:val>
                                            <p:strVal val="#ppt_x"/>
                                          </p:val>
                                        </p:tav>
                                      </p:tavLst>
                                    </p:anim>
                                    <p:anim calcmode="lin" valueType="num">
                                      <p:cBhvr>
                                        <p:cTn id="40" dur="2000" fill="hold"/>
                                        <p:tgtEl>
                                          <p:spTgt spid="32769">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41" dur="2000"/>
                                        <p:tgtEl>
                                          <p:spTgt spid="3276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descr="http://www.saqaf.com/wp-includes/js/tinymce/plugins/wordpress/img/trans.gif"/>
          <p:cNvPicPr>
            <a:picLocks noChangeAspect="1" noChangeArrowheads="1"/>
          </p:cNvPicPr>
          <p:nvPr/>
        </p:nvPicPr>
        <p:blipFill>
          <a:blip r:embed="rId2"/>
          <a:srcRect/>
          <a:stretch>
            <a:fillRect/>
          </a:stretch>
        </p:blipFill>
        <p:spPr bwMode="auto">
          <a:xfrm>
            <a:off x="0" y="457200"/>
            <a:ext cx="9525" cy="9525"/>
          </a:xfrm>
          <a:prstGeom prst="rect">
            <a:avLst/>
          </a:prstGeom>
          <a:noFill/>
        </p:spPr>
      </p:pic>
      <p:sp>
        <p:nvSpPr>
          <p:cNvPr id="1027" name="Rectangle 3"/>
          <p:cNvSpPr>
            <a:spLocks noChangeArrowheads="1"/>
          </p:cNvSpPr>
          <p:nvPr/>
        </p:nvSpPr>
        <p:spPr bwMode="auto">
          <a:xfrm>
            <a:off x="1219200" y="381000"/>
            <a:ext cx="67056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lnSpc>
                <a:spcPct val="150000"/>
              </a:lnSpc>
            </a:pPr>
            <a:r>
              <a:rPr lang="ar-SA" sz="2400" dirty="0" smtClean="0"/>
              <a:t>بعد الدورة سلمت على الدكتور طارق الحبيب</a:t>
            </a:r>
            <a:r>
              <a:rPr lang="ar-AE" sz="2400" dirty="0" smtClean="0"/>
              <a:t> والتقطت صورة تذكارية معه، ثم </a:t>
            </a:r>
            <a:r>
              <a:rPr lang="ar-SA" sz="2400" dirty="0" smtClean="0"/>
              <a:t>ذهبت </a:t>
            </a:r>
            <a:r>
              <a:rPr lang="ar-SA" sz="2400" dirty="0" err="1" smtClean="0"/>
              <a:t>لتناو</a:t>
            </a:r>
            <a:r>
              <a:rPr lang="ar-AE" sz="2400" dirty="0" smtClean="0"/>
              <a:t>ل</a:t>
            </a:r>
            <a:r>
              <a:rPr lang="ar-SA" sz="2400" dirty="0" smtClean="0"/>
              <a:t> العشاء مع أستاذي، وحكيت له موجزا عن الدورة وأبرز نقاط</a:t>
            </a:r>
            <a:r>
              <a:rPr lang="ar-AE" sz="2400" dirty="0" smtClean="0"/>
              <a:t>ها،</a:t>
            </a:r>
            <a:r>
              <a:rPr lang="ar-SA" sz="2400" dirty="0" smtClean="0"/>
              <a:t> وأخبرته </a:t>
            </a:r>
            <a:r>
              <a:rPr lang="ar-AE" sz="2400" dirty="0" smtClean="0"/>
              <a:t>ب</a:t>
            </a:r>
            <a:r>
              <a:rPr lang="ar-SA" sz="2400" dirty="0" smtClean="0"/>
              <a:t>فكرة تلخيص الدورة، وكيف ابتدأت مشاريعي في التلخيص منذ المرحلة الإعدادية،</a:t>
            </a:r>
            <a:r>
              <a:rPr lang="ar-AE" sz="2400" dirty="0" smtClean="0"/>
              <a:t> حتى صارت شبه تجارة في بيع الملخصات انتهت حين سُرقت ملخصاتي الأصلية. وذكرت له كيف تطورت هذه الهواية في كل مرحلة، فأخبرني عن خطوة أكثر احترافية وتقدما.</a:t>
            </a:r>
            <a:endParaRPr lang="en-US" sz="2400" dirty="0"/>
          </a:p>
        </p:txBody>
      </p:sp>
      <p:sp>
        <p:nvSpPr>
          <p:cNvPr id="1028" name="Rectangle 4"/>
          <p:cNvSpPr>
            <a:spLocks noChangeArrowheads="1"/>
          </p:cNvSpPr>
          <p:nvPr/>
        </p:nvSpPr>
        <p:spPr bwMode="auto">
          <a:xfrm>
            <a:off x="0" y="466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333399"/>
                </a:solidFill>
                <a:effectLst/>
                <a:latin typeface="Calibri"/>
                <a:ea typeface="Times New Roman" pitchFamily="18" charset="0"/>
                <a:cs typeface="Tahoma" pitchFamily="34" charset="0"/>
              </a:rPr>
              <a:t> </a:t>
            </a:r>
            <a:r>
              <a:rPr kumimoji="0" lang="ar-SA" sz="1000" b="0" i="0" u="none" strike="noStrike" cap="none" normalizeH="0" baseline="0" smtClean="0">
                <a:ln>
                  <a:noFill/>
                </a:ln>
                <a:solidFill>
                  <a:schemeClr val="tx1"/>
                </a:solidFill>
                <a:effectLst/>
                <a:latin typeface="Calibri"/>
                <a:ea typeface="Times New Roman" pitchFamily="18" charset="0"/>
                <a:cs typeface="Tahoma"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3638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anim calcmode="lin" valueType="num">
                                      <p:cBhvr>
                                        <p:cTn id="8" dur="2000" fill="hold"/>
                                        <p:tgtEl>
                                          <p:spTgt spid="1027"/>
                                        </p:tgtEl>
                                        <p:attrNameLst>
                                          <p:attrName>ppt_x</p:attrName>
                                        </p:attrNameLst>
                                      </p:cBhvr>
                                      <p:tavLst>
                                        <p:tav tm="0">
                                          <p:val>
                                            <p:strVal val="#ppt_x"/>
                                          </p:val>
                                        </p:tav>
                                        <p:tav tm="100000">
                                          <p:val>
                                            <p:strVal val="#ppt_x"/>
                                          </p:val>
                                        </p:tav>
                                      </p:tavLst>
                                    </p:anim>
                                    <p:anim calcmode="lin" valueType="num">
                                      <p:cBhvr>
                                        <p:cTn id="9" dur="2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pic>
        <p:nvPicPr>
          <p:cNvPr id="2" name="Picture 7" descr="http://www.saqaf.com/pic/Boredom.jpg"/>
          <p:cNvPicPr/>
          <p:nvPr/>
        </p:nvPicPr>
        <p:blipFill>
          <a:blip r:embed="rId3" cstate="print"/>
          <a:stretch>
            <a:fillRect/>
          </a:stretch>
        </p:blipFill>
        <p:spPr bwMode="auto">
          <a:xfrm>
            <a:off x="838200" y="1066800"/>
            <a:ext cx="5638800" cy="3755441"/>
          </a:xfrm>
          <a:prstGeom prst="rect">
            <a:avLst/>
          </a:prstGeom>
          <a:noFill/>
          <a:ln>
            <a:noFill/>
          </a:ln>
        </p:spPr>
      </p:pic>
      <p:sp>
        <p:nvSpPr>
          <p:cNvPr id="16385" name="Rectangle 1"/>
          <p:cNvSpPr>
            <a:spLocks noChangeArrowheads="1"/>
          </p:cNvSpPr>
          <p:nvPr/>
        </p:nvSpPr>
        <p:spPr bwMode="auto">
          <a:xfrm>
            <a:off x="381000" y="228600"/>
            <a:ext cx="6324600" cy="646331"/>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ما الذي يبحث عنه المراهق؟</a:t>
            </a:r>
            <a:endParaRPr kumimoji="0" lang="en-US" sz="36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385"/>
                                        </p:tgtEl>
                                        <p:attrNameLst>
                                          <p:attrName>style.visibility</p:attrName>
                                        </p:attrNameLst>
                                      </p:cBhvr>
                                      <p:to>
                                        <p:strVal val="visible"/>
                                      </p:to>
                                    </p:set>
                                    <p:anim calcmode="lin" valueType="num">
                                      <p:cBhvr>
                                        <p:cTn id="7" dur="2000" fill="hold"/>
                                        <p:tgtEl>
                                          <p:spTgt spid="16385"/>
                                        </p:tgtEl>
                                        <p:attrNameLst>
                                          <p:attrName>ppt_w</p:attrName>
                                        </p:attrNameLst>
                                      </p:cBhvr>
                                      <p:tavLst>
                                        <p:tav tm="0">
                                          <p:val>
                                            <p:fltVal val="0"/>
                                          </p:val>
                                        </p:tav>
                                        <p:tav tm="100000">
                                          <p:val>
                                            <p:strVal val="#ppt_w"/>
                                          </p:val>
                                        </p:tav>
                                      </p:tavLst>
                                    </p:anim>
                                    <p:anim calcmode="lin" valueType="num">
                                      <p:cBhvr>
                                        <p:cTn id="8" dur="2000" fill="hold"/>
                                        <p:tgtEl>
                                          <p:spTgt spid="16385"/>
                                        </p:tgtEl>
                                        <p:attrNameLst>
                                          <p:attrName>ppt_h</p:attrName>
                                        </p:attrNameLst>
                                      </p:cBhvr>
                                      <p:tavLst>
                                        <p:tav tm="0">
                                          <p:val>
                                            <p:fltVal val="0"/>
                                          </p:val>
                                        </p:tav>
                                        <p:tav tm="100000">
                                          <p:val>
                                            <p:strVal val="#ppt_h"/>
                                          </p:val>
                                        </p:tav>
                                      </p:tavLst>
                                    </p:anim>
                                  </p:childTnLst>
                                </p:cTn>
                              </p:par>
                              <p:par>
                                <p:cTn id="9" presetID="55"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2000" fill="hold"/>
                                        <p:tgtEl>
                                          <p:spTgt spid="2"/>
                                        </p:tgtEl>
                                        <p:attrNameLst>
                                          <p:attrName>ppt_w</p:attrName>
                                        </p:attrNameLst>
                                      </p:cBhvr>
                                      <p:tavLst>
                                        <p:tav tm="0">
                                          <p:val>
                                            <p:strVal val="#ppt_w*0.70"/>
                                          </p:val>
                                        </p:tav>
                                        <p:tav tm="100000">
                                          <p:val>
                                            <p:strVal val="#ppt_w"/>
                                          </p:val>
                                        </p:tav>
                                      </p:tavLst>
                                    </p:anim>
                                    <p:anim calcmode="lin" valueType="num">
                                      <p:cBhvr>
                                        <p:cTn id="12" dur="2000" fill="hold"/>
                                        <p:tgtEl>
                                          <p:spTgt spid="2"/>
                                        </p:tgtEl>
                                        <p:attrNameLst>
                                          <p:attrName>ppt_h</p:attrName>
                                        </p:attrNameLst>
                                      </p:cBhvr>
                                      <p:tavLst>
                                        <p:tav tm="0">
                                          <p:val>
                                            <p:strVal val="#ppt_h"/>
                                          </p:val>
                                        </p:tav>
                                        <p:tav tm="100000">
                                          <p:val>
                                            <p:strVal val="#ppt_h"/>
                                          </p:val>
                                        </p:tav>
                                      </p:tavLst>
                                    </p:anim>
                                    <p:animEffect transition="in" filter="fade">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533400" y="990600"/>
            <a:ext cx="8001000" cy="26545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50000"/>
              </a:lnSpc>
              <a:spcBef>
                <a:spcPct val="0"/>
              </a:spcBef>
              <a:spcAft>
                <a:spcPct val="0"/>
              </a:spcAft>
              <a:buClrTx/>
              <a:buSzTx/>
              <a:buFontTx/>
              <a:buNone/>
              <a:tabLst/>
            </a:pPr>
            <a:r>
              <a:rPr kumimoji="0" lang="ar-SA" sz="24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ما الذي يبحث عنه المراهق؟</a:t>
            </a:r>
          </a:p>
          <a:p>
            <a:pPr marL="0" marR="0" lvl="0" indent="0" defTabSz="914400" rtl="1" eaLnBrk="1" fontAlgn="base" latinLnBrk="0" hangingPunct="1">
              <a:lnSpc>
                <a:spcPct val="150000"/>
              </a:lnSpc>
              <a:spcBef>
                <a:spcPct val="0"/>
              </a:spcBef>
              <a:spcAft>
                <a:spcPct val="0"/>
              </a:spcAft>
              <a:buClrTx/>
              <a:buSzTx/>
              <a:buFontTx/>
              <a:buNone/>
              <a:tabLst/>
            </a:pP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lnSpc>
                <a:spcPct val="150000"/>
              </a:lnSpc>
              <a:spcBef>
                <a:spcPct val="0"/>
              </a:spcBef>
              <a:spcAft>
                <a:spcPct val="0"/>
              </a:spcAft>
              <a:buFontTx/>
              <a:buChar char="•"/>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مغزى الحياة ومعناها</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1" eaLnBrk="0" fontAlgn="base" hangingPunct="0">
              <a:lnSpc>
                <a:spcPct val="150000"/>
              </a:lnSpc>
              <a:spcBef>
                <a:spcPct val="0"/>
              </a:spcBef>
              <a:spcAft>
                <a:spcPct val="0"/>
              </a:spcAft>
              <a:buFontTx/>
              <a:buChar char="•"/>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التعبير عن الرغبات النفسية: شعور الآخرين به.</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1" eaLnBrk="0" fontAlgn="base" hangingPunct="0">
              <a:lnSpc>
                <a:spcPct val="150000"/>
              </a:lnSpc>
              <a:spcBef>
                <a:spcPct val="0"/>
              </a:spcBef>
              <a:spcAft>
                <a:spcPct val="0"/>
              </a:spcAft>
              <a:buFontTx/>
              <a:buChar char="•"/>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التماس الأهداف وتحريها: حتى يحققها ويشعر بالسعادة ووجوده.</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1" eaLnBrk="0" fontAlgn="base" hangingPunct="0">
              <a:lnSpc>
                <a:spcPct val="150000"/>
              </a:lnSpc>
              <a:spcBef>
                <a:spcPct val="0"/>
              </a:spcBef>
              <a:spcAft>
                <a:spcPct val="0"/>
              </a:spcAft>
              <a:buFontTx/>
              <a:buChar char="•"/>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التحري عن القيم: كي يشعر بقيمته ورضاء ضميره بأمر سامي.</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1" eaLnBrk="0" fontAlgn="base" hangingPunct="0">
              <a:lnSpc>
                <a:spcPct val="150000"/>
              </a:lnSpc>
              <a:spcBef>
                <a:spcPct val="0"/>
              </a:spcBef>
              <a:spcAft>
                <a:spcPct val="0"/>
              </a:spcAft>
              <a:buFontTx/>
              <a:buChar char="•"/>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اكتشاف هويته: فيبحث عنها في الرموز أيا كانوا، ولذا قد تجد له انتماءات عديدة متباينة.</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30721">
                                            <p:txEl>
                                              <p:pRg st="0" end="0"/>
                                            </p:txEl>
                                          </p:spTgt>
                                        </p:tgtEl>
                                        <p:attrNameLst>
                                          <p:attrName>style.visibility</p:attrName>
                                        </p:attrNameLst>
                                      </p:cBhvr>
                                      <p:to>
                                        <p:strVal val="visible"/>
                                      </p:to>
                                    </p:set>
                                    <p:animEffect transition="in" filter="fade">
                                      <p:cBhvr>
                                        <p:cTn id="7" dur="770" decel="100000"/>
                                        <p:tgtEl>
                                          <p:spTgt spid="30721">
                                            <p:txEl>
                                              <p:pRg st="0" end="0"/>
                                            </p:txEl>
                                          </p:spTgt>
                                        </p:tgtEl>
                                      </p:cBhvr>
                                    </p:animEffect>
                                    <p:animScale>
                                      <p:cBhvr>
                                        <p:cTn id="8" dur="770" decel="100000"/>
                                        <p:tgtEl>
                                          <p:spTgt spid="30721">
                                            <p:txEl>
                                              <p:pRg st="0" end="0"/>
                                            </p:txEl>
                                          </p:spTgt>
                                        </p:tgtEl>
                                      </p:cBhvr>
                                      <p:from x="10000" y="10000"/>
                                      <p:to x="200000" y="450000"/>
                                    </p:animScale>
                                    <p:animScale>
                                      <p:cBhvr>
                                        <p:cTn id="9" dur="1230" accel="100000" fill="hold">
                                          <p:stCondLst>
                                            <p:cond delay="770"/>
                                          </p:stCondLst>
                                        </p:cTn>
                                        <p:tgtEl>
                                          <p:spTgt spid="30721">
                                            <p:txEl>
                                              <p:pRg st="0" end="0"/>
                                            </p:txEl>
                                          </p:spTgt>
                                        </p:tgtEl>
                                      </p:cBhvr>
                                      <p:from x="200000" y="450000"/>
                                      <p:to x="100000" y="100000"/>
                                    </p:animScale>
                                    <p:set>
                                      <p:cBhvr>
                                        <p:cTn id="10" dur="770" fill="hold"/>
                                        <p:tgtEl>
                                          <p:spTgt spid="30721">
                                            <p:txEl>
                                              <p:pRg st="0" end="0"/>
                                            </p:txEl>
                                          </p:spTgt>
                                        </p:tgtEl>
                                        <p:attrNameLst>
                                          <p:attrName>ppt_x</p:attrName>
                                        </p:attrNameLst>
                                      </p:cBhvr>
                                      <p:to>
                                        <p:strVal val="(0.5)"/>
                                      </p:to>
                                    </p:set>
                                    <p:anim from="(0.5)" to="(#ppt_x)" calcmode="lin" valueType="num">
                                      <p:cBhvr>
                                        <p:cTn id="11" dur="1230" accel="100000" fill="hold">
                                          <p:stCondLst>
                                            <p:cond delay="770"/>
                                          </p:stCondLst>
                                        </p:cTn>
                                        <p:tgtEl>
                                          <p:spTgt spid="30721">
                                            <p:txEl>
                                              <p:pRg st="0" end="0"/>
                                            </p:txEl>
                                          </p:spTgt>
                                        </p:tgtEl>
                                        <p:attrNameLst>
                                          <p:attrName>ppt_x</p:attrName>
                                        </p:attrNameLst>
                                      </p:cBhvr>
                                    </p:anim>
                                    <p:set>
                                      <p:cBhvr>
                                        <p:cTn id="12" dur="770" fill="hold"/>
                                        <p:tgtEl>
                                          <p:spTgt spid="30721">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0721">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30721">
                                            <p:txEl>
                                              <p:pRg st="2" end="2"/>
                                            </p:txEl>
                                          </p:spTgt>
                                        </p:tgtEl>
                                        <p:attrNameLst>
                                          <p:attrName>style.visibility</p:attrName>
                                        </p:attrNameLst>
                                      </p:cBhvr>
                                      <p:to>
                                        <p:strVal val="visible"/>
                                      </p:to>
                                    </p:set>
                                    <p:animEffect transition="in" filter="fade">
                                      <p:cBhvr>
                                        <p:cTn id="18" dur="2000"/>
                                        <p:tgtEl>
                                          <p:spTgt spid="30721">
                                            <p:txEl>
                                              <p:pRg st="2" end="2"/>
                                            </p:txEl>
                                          </p:spTgt>
                                        </p:tgtEl>
                                      </p:cBhvr>
                                    </p:animEffect>
                                    <p:anim calcmode="lin" valueType="num">
                                      <p:cBhvr>
                                        <p:cTn id="19" dur="2000" fill="hold"/>
                                        <p:tgtEl>
                                          <p:spTgt spid="30721">
                                            <p:txEl>
                                              <p:pRg st="2" end="2"/>
                                            </p:txEl>
                                          </p:spTgt>
                                        </p:tgtEl>
                                        <p:attrNameLst>
                                          <p:attrName>ppt_x</p:attrName>
                                        </p:attrNameLst>
                                      </p:cBhvr>
                                      <p:tavLst>
                                        <p:tav tm="0">
                                          <p:val>
                                            <p:strVal val="#ppt_x"/>
                                          </p:val>
                                        </p:tav>
                                        <p:tav tm="100000">
                                          <p:val>
                                            <p:strVal val="#ppt_x"/>
                                          </p:val>
                                        </p:tav>
                                      </p:tavLst>
                                    </p:anim>
                                    <p:anim calcmode="lin" valueType="num">
                                      <p:cBhvr>
                                        <p:cTn id="20" dur="2000" fill="hold"/>
                                        <p:tgtEl>
                                          <p:spTgt spid="3072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30721">
                                            <p:txEl>
                                              <p:pRg st="3" end="3"/>
                                            </p:txEl>
                                          </p:spTgt>
                                        </p:tgtEl>
                                        <p:attrNameLst>
                                          <p:attrName>style.visibility</p:attrName>
                                        </p:attrNameLst>
                                      </p:cBhvr>
                                      <p:to>
                                        <p:strVal val="visible"/>
                                      </p:to>
                                    </p:set>
                                    <p:animEffect transition="in" filter="fade">
                                      <p:cBhvr>
                                        <p:cTn id="25" dur="2000"/>
                                        <p:tgtEl>
                                          <p:spTgt spid="30721">
                                            <p:txEl>
                                              <p:pRg st="3" end="3"/>
                                            </p:txEl>
                                          </p:spTgt>
                                        </p:tgtEl>
                                      </p:cBhvr>
                                    </p:animEffect>
                                    <p:anim calcmode="lin" valueType="num">
                                      <p:cBhvr>
                                        <p:cTn id="26" dur="2000" fill="hold"/>
                                        <p:tgtEl>
                                          <p:spTgt spid="30721">
                                            <p:txEl>
                                              <p:pRg st="3" end="3"/>
                                            </p:txEl>
                                          </p:spTgt>
                                        </p:tgtEl>
                                        <p:attrNameLst>
                                          <p:attrName>ppt_x</p:attrName>
                                        </p:attrNameLst>
                                      </p:cBhvr>
                                      <p:tavLst>
                                        <p:tav tm="0">
                                          <p:val>
                                            <p:strVal val="#ppt_x"/>
                                          </p:val>
                                        </p:tav>
                                        <p:tav tm="100000">
                                          <p:val>
                                            <p:strVal val="#ppt_x"/>
                                          </p:val>
                                        </p:tav>
                                      </p:tavLst>
                                    </p:anim>
                                    <p:anim calcmode="lin" valueType="num">
                                      <p:cBhvr>
                                        <p:cTn id="27" dur="2000" fill="hold"/>
                                        <p:tgtEl>
                                          <p:spTgt spid="3072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nodeType="clickEffect">
                                  <p:stCondLst>
                                    <p:cond delay="0"/>
                                  </p:stCondLst>
                                  <p:childTnLst>
                                    <p:set>
                                      <p:cBhvr>
                                        <p:cTn id="31" dur="1" fill="hold">
                                          <p:stCondLst>
                                            <p:cond delay="0"/>
                                          </p:stCondLst>
                                        </p:cTn>
                                        <p:tgtEl>
                                          <p:spTgt spid="30721">
                                            <p:txEl>
                                              <p:pRg st="4" end="4"/>
                                            </p:txEl>
                                          </p:spTgt>
                                        </p:tgtEl>
                                        <p:attrNameLst>
                                          <p:attrName>style.visibility</p:attrName>
                                        </p:attrNameLst>
                                      </p:cBhvr>
                                      <p:to>
                                        <p:strVal val="visible"/>
                                      </p:to>
                                    </p:set>
                                    <p:animEffect transition="in" filter="fade">
                                      <p:cBhvr>
                                        <p:cTn id="32" dur="2000"/>
                                        <p:tgtEl>
                                          <p:spTgt spid="30721">
                                            <p:txEl>
                                              <p:pRg st="4" end="4"/>
                                            </p:txEl>
                                          </p:spTgt>
                                        </p:tgtEl>
                                      </p:cBhvr>
                                    </p:animEffect>
                                    <p:anim calcmode="lin" valueType="num">
                                      <p:cBhvr>
                                        <p:cTn id="33" dur="2000" fill="hold"/>
                                        <p:tgtEl>
                                          <p:spTgt spid="30721">
                                            <p:txEl>
                                              <p:pRg st="4" end="4"/>
                                            </p:txEl>
                                          </p:spTgt>
                                        </p:tgtEl>
                                        <p:attrNameLst>
                                          <p:attrName>ppt_x</p:attrName>
                                        </p:attrNameLst>
                                      </p:cBhvr>
                                      <p:tavLst>
                                        <p:tav tm="0">
                                          <p:val>
                                            <p:strVal val="#ppt_x"/>
                                          </p:val>
                                        </p:tav>
                                        <p:tav tm="100000">
                                          <p:val>
                                            <p:strVal val="#ppt_x"/>
                                          </p:val>
                                        </p:tav>
                                      </p:tavLst>
                                    </p:anim>
                                    <p:anim calcmode="lin" valueType="num">
                                      <p:cBhvr>
                                        <p:cTn id="34" dur="2000" fill="hold"/>
                                        <p:tgtEl>
                                          <p:spTgt spid="3072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nodeType="clickEffect">
                                  <p:stCondLst>
                                    <p:cond delay="0"/>
                                  </p:stCondLst>
                                  <p:childTnLst>
                                    <p:set>
                                      <p:cBhvr>
                                        <p:cTn id="38" dur="1" fill="hold">
                                          <p:stCondLst>
                                            <p:cond delay="0"/>
                                          </p:stCondLst>
                                        </p:cTn>
                                        <p:tgtEl>
                                          <p:spTgt spid="30721">
                                            <p:txEl>
                                              <p:pRg st="5" end="5"/>
                                            </p:txEl>
                                          </p:spTgt>
                                        </p:tgtEl>
                                        <p:attrNameLst>
                                          <p:attrName>style.visibility</p:attrName>
                                        </p:attrNameLst>
                                      </p:cBhvr>
                                      <p:to>
                                        <p:strVal val="visible"/>
                                      </p:to>
                                    </p:set>
                                    <p:animEffect transition="in" filter="fade">
                                      <p:cBhvr>
                                        <p:cTn id="39" dur="2000"/>
                                        <p:tgtEl>
                                          <p:spTgt spid="30721">
                                            <p:txEl>
                                              <p:pRg st="5" end="5"/>
                                            </p:txEl>
                                          </p:spTgt>
                                        </p:tgtEl>
                                      </p:cBhvr>
                                    </p:animEffect>
                                    <p:anim calcmode="lin" valueType="num">
                                      <p:cBhvr>
                                        <p:cTn id="40" dur="2000" fill="hold"/>
                                        <p:tgtEl>
                                          <p:spTgt spid="30721">
                                            <p:txEl>
                                              <p:pRg st="5" end="5"/>
                                            </p:txEl>
                                          </p:spTgt>
                                        </p:tgtEl>
                                        <p:attrNameLst>
                                          <p:attrName>ppt_x</p:attrName>
                                        </p:attrNameLst>
                                      </p:cBhvr>
                                      <p:tavLst>
                                        <p:tav tm="0">
                                          <p:val>
                                            <p:strVal val="#ppt_x"/>
                                          </p:val>
                                        </p:tav>
                                        <p:tav tm="100000">
                                          <p:val>
                                            <p:strVal val="#ppt_x"/>
                                          </p:val>
                                        </p:tav>
                                      </p:tavLst>
                                    </p:anim>
                                    <p:anim calcmode="lin" valueType="num">
                                      <p:cBhvr>
                                        <p:cTn id="41" dur="2000" fill="hold"/>
                                        <p:tgtEl>
                                          <p:spTgt spid="3072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nodeType="clickEffect">
                                  <p:stCondLst>
                                    <p:cond delay="0"/>
                                  </p:stCondLst>
                                  <p:childTnLst>
                                    <p:set>
                                      <p:cBhvr>
                                        <p:cTn id="45" dur="1" fill="hold">
                                          <p:stCondLst>
                                            <p:cond delay="0"/>
                                          </p:stCondLst>
                                        </p:cTn>
                                        <p:tgtEl>
                                          <p:spTgt spid="30721">
                                            <p:txEl>
                                              <p:pRg st="6" end="6"/>
                                            </p:txEl>
                                          </p:spTgt>
                                        </p:tgtEl>
                                        <p:attrNameLst>
                                          <p:attrName>style.visibility</p:attrName>
                                        </p:attrNameLst>
                                      </p:cBhvr>
                                      <p:to>
                                        <p:strVal val="visible"/>
                                      </p:to>
                                    </p:set>
                                    <p:animEffect transition="in" filter="fade">
                                      <p:cBhvr>
                                        <p:cTn id="46" dur="2000"/>
                                        <p:tgtEl>
                                          <p:spTgt spid="30721">
                                            <p:txEl>
                                              <p:pRg st="6" end="6"/>
                                            </p:txEl>
                                          </p:spTgt>
                                        </p:tgtEl>
                                      </p:cBhvr>
                                    </p:animEffect>
                                    <p:anim calcmode="lin" valueType="num">
                                      <p:cBhvr>
                                        <p:cTn id="47" dur="2000" fill="hold"/>
                                        <p:tgtEl>
                                          <p:spTgt spid="30721">
                                            <p:txEl>
                                              <p:pRg st="6" end="6"/>
                                            </p:txEl>
                                          </p:spTgt>
                                        </p:tgtEl>
                                        <p:attrNameLst>
                                          <p:attrName>ppt_x</p:attrName>
                                        </p:attrNameLst>
                                      </p:cBhvr>
                                      <p:tavLst>
                                        <p:tav tm="0">
                                          <p:val>
                                            <p:strVal val="#ppt_x"/>
                                          </p:val>
                                        </p:tav>
                                        <p:tav tm="100000">
                                          <p:val>
                                            <p:strVal val="#ppt_x"/>
                                          </p:val>
                                        </p:tav>
                                      </p:tavLst>
                                    </p:anim>
                                    <p:anim calcmode="lin" valueType="num">
                                      <p:cBhvr>
                                        <p:cTn id="48" dur="2000" fill="hold"/>
                                        <p:tgtEl>
                                          <p:spTgt spid="3072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304800" y="152400"/>
            <a:ext cx="86106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ar-SA" sz="24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تكاتف : نموذجا إيجابيا</a:t>
            </a:r>
          </a:p>
          <a:p>
            <a:pPr marL="0" marR="0" lvl="0" indent="0" algn="ctr" defTabSz="914400" rtl="1" eaLnBrk="1" fontAlgn="base" latinLnBrk="0" hangingPunct="1">
              <a:lnSpc>
                <a:spcPct val="15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algn="just">
              <a:lnSpc>
                <a:spcPct val="150000"/>
              </a:lnSpc>
            </a:pPr>
            <a:r>
              <a:rPr lang="ar-SA" sz="1600" dirty="0" smtClean="0">
                <a:latin typeface="Tahoma" pitchFamily="34" charset="0"/>
                <a:ea typeface="Times New Roman" pitchFamily="18" charset="0"/>
                <a:cs typeface="Tahoma" pitchFamily="34" charset="0"/>
              </a:rPr>
              <a:t>من النماذج الإيجابية -التي أشاد بها </a:t>
            </a:r>
            <a:r>
              <a:rPr lang="ar-SA" sz="1600" dirty="0" err="1" smtClean="0">
                <a:latin typeface="Tahoma" pitchFamily="34" charset="0"/>
                <a:ea typeface="Times New Roman" pitchFamily="18" charset="0"/>
                <a:cs typeface="Tahoma" pitchFamily="34" charset="0"/>
              </a:rPr>
              <a:t>د</a:t>
            </a:r>
            <a:r>
              <a:rPr lang="ar-SA" sz="1600" dirty="0" smtClean="0">
                <a:latin typeface="Tahoma" pitchFamily="34" charset="0"/>
                <a:ea typeface="Times New Roman" pitchFamily="18" charset="0"/>
                <a:cs typeface="Tahoma" pitchFamily="34" charset="0"/>
              </a:rPr>
              <a:t>.طارق الحبيب- في التعامل مع المراهقين، برنامج </a:t>
            </a:r>
            <a:r>
              <a:rPr lang="ar-SA" sz="1600" dirty="0" smtClean="0">
                <a:latin typeface="Tahoma" pitchFamily="34" charset="0"/>
                <a:ea typeface="Times New Roman" pitchFamily="18" charset="0"/>
                <a:cs typeface="Tahoma" pitchFamily="34" charset="0"/>
                <a:hlinkClick r:id="rId2" tooltip="تكاتف"/>
              </a:rPr>
              <a:t>تكاتف</a:t>
            </a:r>
            <a:r>
              <a:rPr lang="ar-SA" sz="1600" dirty="0" smtClean="0">
                <a:latin typeface="Tahoma" pitchFamily="34" charset="0"/>
                <a:ea typeface="Times New Roman" pitchFamily="18" charset="0"/>
                <a:cs typeface="Tahoma" pitchFamily="34" charset="0"/>
              </a:rPr>
              <a:t>، وهو: (برنامج للتطوع الاجتماعي يقوم على ترجمة رؤى سمو الشيخ محمد بن زايد آل نهيان، ويعمل على تعزيز ثقافة التطوع، والاستفادة من الموارد المتاحة، وإيجاد الحلول الخلاقة التي تلبي حاجات المجتمع الإماراتي، شباب برنامج تكاتف حملوا على عاتقهم نداءهم له: </a:t>
            </a:r>
            <a:r>
              <a:rPr lang="ar-SA" sz="1600" dirty="0" smtClean="0">
                <a:solidFill>
                  <a:srgbClr val="92D050"/>
                </a:solidFill>
                <a:latin typeface="Tahoma" pitchFamily="34" charset="0"/>
                <a:ea typeface="Times New Roman" pitchFamily="18" charset="0"/>
                <a:cs typeface="Tahoma" pitchFamily="34" charset="0"/>
              </a:rPr>
              <a:t>"الإمارات تستاهل .. ولها حق علينا جميعا والطيب من يحاول رد شيء من حقوقها وانتم أهل للطيب ...فيا أيها الشباب قدموا للإمارات تأهبكم ").</a:t>
            </a:r>
          </a:p>
          <a:p>
            <a:pPr algn="just">
              <a:lnSpc>
                <a:spcPct val="150000"/>
              </a:lnSpc>
            </a:pPr>
            <a:r>
              <a:rPr lang="ar-SA" sz="1600" dirty="0" smtClean="0">
                <a:latin typeface="Tahoma" pitchFamily="34" charset="0"/>
                <a:ea typeface="Times New Roman" pitchFamily="18" charset="0"/>
                <a:cs typeface="Tahoma" pitchFamily="34" charset="0"/>
              </a:rPr>
              <a:t>هذا البرنامج يقدم للمراهقين ثلاث ميزات هي جل مطمحهم: المشاركة والقيادة، وتحقيق قيمتهم، والاهتمام والتقدير. و قد أخبرني أحد الشباب المسئولين في تكاتف عن موقف حصل في حفل تكريم الفورميلا حين ذهب سمو الشيخ عبد الله بن زايد آل نهيان بنفسه إلى أماكن جلوس شباب تكاتف والسلام عليهم وتكريمهم، في لفتة رائعة لم تكلف الكثير ولكنها أعطت الكثير والكثير.</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9697">
                                            <p:txEl>
                                              <p:pRg st="0" end="0"/>
                                            </p:txEl>
                                          </p:spTgt>
                                        </p:tgtEl>
                                        <p:attrNameLst>
                                          <p:attrName>style.visibility</p:attrName>
                                        </p:attrNameLst>
                                      </p:cBhvr>
                                      <p:to>
                                        <p:strVal val="visible"/>
                                      </p:to>
                                    </p:set>
                                    <p:anim calcmode="lin" valueType="num">
                                      <p:cBhvr>
                                        <p:cTn id="7" dur="2000" fill="hold"/>
                                        <p:tgtEl>
                                          <p:spTgt spid="29697">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2969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9697">
                                            <p:txEl>
                                              <p:pRg st="2" end="2"/>
                                            </p:txEl>
                                          </p:spTgt>
                                        </p:tgtEl>
                                        <p:attrNameLst>
                                          <p:attrName>style.visibility</p:attrName>
                                        </p:attrNameLst>
                                      </p:cBhvr>
                                      <p:to>
                                        <p:strVal val="visible"/>
                                      </p:to>
                                    </p:set>
                                    <p:animEffect transition="in" filter="fade">
                                      <p:cBhvr>
                                        <p:cTn id="13" dur="2000"/>
                                        <p:tgtEl>
                                          <p:spTgt spid="29697">
                                            <p:txEl>
                                              <p:pRg st="2" end="2"/>
                                            </p:txEl>
                                          </p:spTgt>
                                        </p:tgtEl>
                                      </p:cBhvr>
                                    </p:animEffect>
                                    <p:anim calcmode="lin" valueType="num">
                                      <p:cBhvr>
                                        <p:cTn id="14" dur="2000" fill="hold"/>
                                        <p:tgtEl>
                                          <p:spTgt spid="29697">
                                            <p:txEl>
                                              <p:pRg st="2" end="2"/>
                                            </p:txEl>
                                          </p:spTgt>
                                        </p:tgtEl>
                                        <p:attrNameLst>
                                          <p:attrName>ppt_x</p:attrName>
                                        </p:attrNameLst>
                                      </p:cBhvr>
                                      <p:tavLst>
                                        <p:tav tm="0">
                                          <p:val>
                                            <p:strVal val="#ppt_x"/>
                                          </p:val>
                                        </p:tav>
                                        <p:tav tm="100000">
                                          <p:val>
                                            <p:strVal val="#ppt_x"/>
                                          </p:val>
                                        </p:tav>
                                      </p:tavLst>
                                    </p:anim>
                                    <p:anim calcmode="lin" valueType="num">
                                      <p:cBhvr>
                                        <p:cTn id="15" dur="2000" fill="hold"/>
                                        <p:tgtEl>
                                          <p:spTgt spid="29697">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9697">
                                            <p:txEl>
                                              <p:pRg st="3" end="3"/>
                                            </p:txEl>
                                          </p:spTgt>
                                        </p:tgtEl>
                                        <p:attrNameLst>
                                          <p:attrName>style.visibility</p:attrName>
                                        </p:attrNameLst>
                                      </p:cBhvr>
                                      <p:to>
                                        <p:strVal val="visible"/>
                                      </p:to>
                                    </p:set>
                                    <p:animEffect transition="in" filter="fade">
                                      <p:cBhvr>
                                        <p:cTn id="19" dur="2000"/>
                                        <p:tgtEl>
                                          <p:spTgt spid="29697">
                                            <p:txEl>
                                              <p:pRg st="3" end="3"/>
                                            </p:txEl>
                                          </p:spTgt>
                                        </p:tgtEl>
                                      </p:cBhvr>
                                    </p:animEffect>
                                    <p:anim calcmode="lin" valueType="num">
                                      <p:cBhvr>
                                        <p:cTn id="20" dur="2000" fill="hold"/>
                                        <p:tgtEl>
                                          <p:spTgt spid="29697">
                                            <p:txEl>
                                              <p:pRg st="3" end="3"/>
                                            </p:txEl>
                                          </p:spTgt>
                                        </p:tgtEl>
                                        <p:attrNameLst>
                                          <p:attrName>ppt_x</p:attrName>
                                        </p:attrNameLst>
                                      </p:cBhvr>
                                      <p:tavLst>
                                        <p:tav tm="0">
                                          <p:val>
                                            <p:strVal val="#ppt_x"/>
                                          </p:val>
                                        </p:tav>
                                        <p:tav tm="100000">
                                          <p:val>
                                            <p:strVal val="#ppt_x"/>
                                          </p:val>
                                        </p:tav>
                                      </p:tavLst>
                                    </p:anim>
                                    <p:anim calcmode="lin" valueType="num">
                                      <p:cBhvr>
                                        <p:cTn id="21" dur="2000" fill="hold"/>
                                        <p:tgtEl>
                                          <p:spTgt spid="2969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762000" y="304800"/>
            <a:ext cx="8077200" cy="39395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spcBef>
                <a:spcPct val="0"/>
              </a:spcBef>
              <a:spcAft>
                <a:spcPts val="1200"/>
              </a:spcAft>
              <a:buClrTx/>
              <a:buSzTx/>
              <a:buFontTx/>
              <a:buNone/>
              <a:tabLst/>
            </a:pPr>
            <a:r>
              <a:rPr kumimoji="0" lang="ar-SA" sz="24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السبيل إلى التعامل مع المراهق:</a:t>
            </a:r>
            <a:endParaRPr kumimoji="0" lang="en-US" sz="2400" b="0" i="0" u="none" strike="noStrike" cap="none" normalizeH="0" baseline="0" dirty="0" smtClean="0">
              <a:ln>
                <a:noFill/>
              </a:ln>
              <a:solidFill>
                <a:srgbClr val="00B0F0"/>
              </a:solidFill>
              <a:effectLst/>
              <a:latin typeface="Arial" pitchFamily="34" charset="0"/>
              <a:cs typeface="Arial" pitchFamily="34" charset="0"/>
            </a:endParaRPr>
          </a:p>
          <a:p>
            <a:pPr lvl="3">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تقبل سخط المراهق وتفهمه</a:t>
            </a:r>
            <a:endParaRPr lang="en-US" sz="1600" dirty="0" smtClean="0">
              <a:latin typeface="Tahoma" pitchFamily="34" charset="0"/>
              <a:ea typeface="Times New Roman" pitchFamily="18" charset="0"/>
              <a:cs typeface="Tahoma" pitchFamily="34" charset="0"/>
            </a:endParaRPr>
          </a:p>
          <a:p>
            <a:pPr lvl="3">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لا تتصرف معه بفهم شديد</a:t>
            </a:r>
            <a:endParaRPr lang="en-US" sz="1600" dirty="0" smtClean="0">
              <a:latin typeface="Tahoma" pitchFamily="34" charset="0"/>
              <a:ea typeface="Times New Roman" pitchFamily="18" charset="0"/>
              <a:cs typeface="Tahoma" pitchFamily="34" charset="0"/>
            </a:endParaRPr>
          </a:p>
          <a:p>
            <a:pPr lvl="3">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فرق بين التقبل والتأييد</a:t>
            </a:r>
            <a:endParaRPr lang="en-US" sz="1600" dirty="0" smtClean="0">
              <a:latin typeface="Tahoma" pitchFamily="34" charset="0"/>
              <a:ea typeface="Times New Roman" pitchFamily="18" charset="0"/>
              <a:cs typeface="Tahoma" pitchFamily="34" charset="0"/>
            </a:endParaRPr>
          </a:p>
          <a:p>
            <a:pPr lvl="3">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لا تتوقع منه الكمال</a:t>
            </a:r>
            <a:endParaRPr lang="en-US" sz="1600" dirty="0" smtClean="0">
              <a:latin typeface="Tahoma" pitchFamily="34" charset="0"/>
              <a:ea typeface="Times New Roman" pitchFamily="18" charset="0"/>
              <a:cs typeface="Tahoma" pitchFamily="34" charset="0"/>
            </a:endParaRPr>
          </a:p>
          <a:p>
            <a:pPr lvl="3">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لا تتعقب أخطاؤه وتصوبها دائما</a:t>
            </a:r>
            <a:endParaRPr lang="en-US" sz="1600" dirty="0" smtClean="0">
              <a:latin typeface="Tahoma" pitchFamily="34" charset="0"/>
              <a:ea typeface="Times New Roman" pitchFamily="18" charset="0"/>
              <a:cs typeface="Tahoma" pitchFamily="34" charset="0"/>
            </a:endParaRPr>
          </a:p>
          <a:p>
            <a:pPr lvl="3">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تجنب إثارة حساسية المراهق بالانتقادات "تجنب المصادمة"</a:t>
            </a:r>
            <a:endParaRPr lang="en-US" sz="1600" dirty="0" smtClean="0">
              <a:latin typeface="Tahoma" pitchFamily="34" charset="0"/>
              <a:ea typeface="Times New Roman" pitchFamily="18" charset="0"/>
              <a:cs typeface="Tahoma" pitchFamily="34" charset="0"/>
            </a:endParaRPr>
          </a:p>
          <a:p>
            <a:pPr lvl="3">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لا تسرع أو تتشدد في تصحيح الحقائق له</a:t>
            </a:r>
            <a:endParaRPr lang="en-US" sz="1600" dirty="0" smtClean="0">
              <a:latin typeface="Tahoma" pitchFamily="34" charset="0"/>
              <a:ea typeface="Times New Roman" pitchFamily="18" charset="0"/>
              <a:cs typeface="Tahoma" pitchFamily="34" charset="0"/>
            </a:endParaRPr>
          </a:p>
          <a:p>
            <a:pPr lvl="3">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احترم خصوصيات المراهق</a:t>
            </a:r>
            <a:endParaRPr lang="en-US" sz="1600" dirty="0" smtClean="0">
              <a:latin typeface="Tahoma" pitchFamily="34" charset="0"/>
              <a:ea typeface="Times New Roman" pitchFamily="18" charset="0"/>
              <a:cs typeface="Tahoma" pitchFamily="34" charset="0"/>
            </a:endParaRPr>
          </a:p>
          <a:p>
            <a:pPr lvl="3">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ساعد المرافق وأرشده لتحقيق الاستقلال الذاتي</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nodeType="afterEffect">
                                  <p:stCondLst>
                                    <p:cond delay="0"/>
                                  </p:stCondLst>
                                  <p:iterate type="lt">
                                    <p:tmPct val="10000"/>
                                  </p:iterate>
                                  <p:childTnLst>
                                    <p:set>
                                      <p:cBhvr>
                                        <p:cTn id="6" dur="1" fill="hold">
                                          <p:stCondLst>
                                            <p:cond delay="0"/>
                                          </p:stCondLst>
                                        </p:cTn>
                                        <p:tgtEl>
                                          <p:spTgt spid="36865">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6865">
                                            <p:txEl>
                                              <p:pRg st="0" end="0"/>
                                            </p:txEl>
                                          </p:spTgt>
                                        </p:tgtEl>
                                        <p:attrNameLst>
                                          <p:attrName>ppt_w</p:attrName>
                                        </p:attrNameLst>
                                      </p:cBhvr>
                                    </p:anim>
                                    <p:anim by="(#ppt_w*0.50)" calcmode="lin" valueType="num">
                                      <p:cBhvr>
                                        <p:cTn id="8" dur="500" decel="50000" autoRev="1" fill="hold">
                                          <p:stCondLst>
                                            <p:cond delay="0"/>
                                          </p:stCondLst>
                                        </p:cTn>
                                        <p:tgtEl>
                                          <p:spTgt spid="36865">
                                            <p:txEl>
                                              <p:pRg st="0" end="0"/>
                                            </p:txEl>
                                          </p:spTgt>
                                        </p:tgtEl>
                                        <p:attrNameLst>
                                          <p:attrName>ppt_x</p:attrName>
                                        </p:attrNameLst>
                                      </p:cBhvr>
                                    </p:anim>
                                    <p:anim from="(-#ppt_h/2)" to="(#ppt_y)" calcmode="lin" valueType="num">
                                      <p:cBhvr>
                                        <p:cTn id="9" dur="1000" fill="hold">
                                          <p:stCondLst>
                                            <p:cond delay="0"/>
                                          </p:stCondLst>
                                        </p:cTn>
                                        <p:tgtEl>
                                          <p:spTgt spid="36865">
                                            <p:txEl>
                                              <p:pRg st="0" end="0"/>
                                            </p:txEl>
                                          </p:spTgt>
                                        </p:tgtEl>
                                        <p:attrNameLst>
                                          <p:attrName>ppt_y</p:attrName>
                                        </p:attrNameLst>
                                      </p:cBhvr>
                                    </p:anim>
                                    <p:animRot by="21600000">
                                      <p:cBhvr>
                                        <p:cTn id="10" dur="1000" fill="hold">
                                          <p:stCondLst>
                                            <p:cond delay="0"/>
                                          </p:stCondLst>
                                        </p:cTn>
                                        <p:tgtEl>
                                          <p:spTgt spid="36865">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36865">
                                            <p:txEl>
                                              <p:pRg st="1" end="1"/>
                                            </p:txEl>
                                          </p:spTgt>
                                        </p:tgtEl>
                                        <p:attrNameLst>
                                          <p:attrName>style.visibility</p:attrName>
                                        </p:attrNameLst>
                                      </p:cBhvr>
                                      <p:to>
                                        <p:strVal val="visible"/>
                                      </p:to>
                                    </p:set>
                                    <p:animEffect transition="in" filter="fade">
                                      <p:cBhvr>
                                        <p:cTn id="15" dur="2000"/>
                                        <p:tgtEl>
                                          <p:spTgt spid="36865">
                                            <p:txEl>
                                              <p:pRg st="1" end="1"/>
                                            </p:txEl>
                                          </p:spTgt>
                                        </p:tgtEl>
                                      </p:cBhvr>
                                    </p:animEffect>
                                    <p:anim calcmode="lin" valueType="num">
                                      <p:cBhvr>
                                        <p:cTn id="16" dur="2000" fill="hold"/>
                                        <p:tgtEl>
                                          <p:spTgt spid="36865">
                                            <p:txEl>
                                              <p:pRg st="1" end="1"/>
                                            </p:txEl>
                                          </p:spTgt>
                                        </p:tgtEl>
                                        <p:attrNameLst>
                                          <p:attrName>ppt_x</p:attrName>
                                        </p:attrNameLst>
                                      </p:cBhvr>
                                      <p:tavLst>
                                        <p:tav tm="0">
                                          <p:val>
                                            <p:strVal val="#ppt_x"/>
                                          </p:val>
                                        </p:tav>
                                        <p:tav tm="100000">
                                          <p:val>
                                            <p:strVal val="#ppt_x"/>
                                          </p:val>
                                        </p:tav>
                                      </p:tavLst>
                                    </p:anim>
                                    <p:anim calcmode="lin" valueType="num">
                                      <p:cBhvr>
                                        <p:cTn id="17" dur="2000" fill="hold"/>
                                        <p:tgtEl>
                                          <p:spTgt spid="36865">
                                            <p:txEl>
                                              <p:pRg st="1" end="1"/>
                                            </p:txEl>
                                          </p:spTgt>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nodeType="afterEffect">
                                  <p:stCondLst>
                                    <p:cond delay="0"/>
                                  </p:stCondLst>
                                  <p:childTnLst>
                                    <p:set>
                                      <p:cBhvr>
                                        <p:cTn id="20" dur="1" fill="hold">
                                          <p:stCondLst>
                                            <p:cond delay="0"/>
                                          </p:stCondLst>
                                        </p:cTn>
                                        <p:tgtEl>
                                          <p:spTgt spid="36865">
                                            <p:txEl>
                                              <p:pRg st="2" end="2"/>
                                            </p:txEl>
                                          </p:spTgt>
                                        </p:tgtEl>
                                        <p:attrNameLst>
                                          <p:attrName>style.visibility</p:attrName>
                                        </p:attrNameLst>
                                      </p:cBhvr>
                                      <p:to>
                                        <p:strVal val="visible"/>
                                      </p:to>
                                    </p:set>
                                    <p:animEffect transition="in" filter="fade">
                                      <p:cBhvr>
                                        <p:cTn id="21" dur="2000"/>
                                        <p:tgtEl>
                                          <p:spTgt spid="36865">
                                            <p:txEl>
                                              <p:pRg st="2" end="2"/>
                                            </p:txEl>
                                          </p:spTgt>
                                        </p:tgtEl>
                                      </p:cBhvr>
                                    </p:animEffect>
                                    <p:anim calcmode="lin" valueType="num">
                                      <p:cBhvr>
                                        <p:cTn id="22" dur="2000" fill="hold"/>
                                        <p:tgtEl>
                                          <p:spTgt spid="36865">
                                            <p:txEl>
                                              <p:pRg st="2" end="2"/>
                                            </p:txEl>
                                          </p:spTgt>
                                        </p:tgtEl>
                                        <p:attrNameLst>
                                          <p:attrName>ppt_x</p:attrName>
                                        </p:attrNameLst>
                                      </p:cBhvr>
                                      <p:tavLst>
                                        <p:tav tm="0">
                                          <p:val>
                                            <p:strVal val="#ppt_x"/>
                                          </p:val>
                                        </p:tav>
                                        <p:tav tm="100000">
                                          <p:val>
                                            <p:strVal val="#ppt_x"/>
                                          </p:val>
                                        </p:tav>
                                      </p:tavLst>
                                    </p:anim>
                                    <p:anim calcmode="lin" valueType="num">
                                      <p:cBhvr>
                                        <p:cTn id="23" dur="2000" fill="hold"/>
                                        <p:tgtEl>
                                          <p:spTgt spid="36865">
                                            <p:txEl>
                                              <p:pRg st="2" end="2"/>
                                            </p:txEl>
                                          </p:spTgt>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47" presetClass="entr" presetSubtype="0" fill="hold" nodeType="afterEffect">
                                  <p:stCondLst>
                                    <p:cond delay="0"/>
                                  </p:stCondLst>
                                  <p:childTnLst>
                                    <p:set>
                                      <p:cBhvr>
                                        <p:cTn id="26" dur="1" fill="hold">
                                          <p:stCondLst>
                                            <p:cond delay="0"/>
                                          </p:stCondLst>
                                        </p:cTn>
                                        <p:tgtEl>
                                          <p:spTgt spid="36865">
                                            <p:txEl>
                                              <p:pRg st="3" end="3"/>
                                            </p:txEl>
                                          </p:spTgt>
                                        </p:tgtEl>
                                        <p:attrNameLst>
                                          <p:attrName>style.visibility</p:attrName>
                                        </p:attrNameLst>
                                      </p:cBhvr>
                                      <p:to>
                                        <p:strVal val="visible"/>
                                      </p:to>
                                    </p:set>
                                    <p:animEffect transition="in" filter="fade">
                                      <p:cBhvr>
                                        <p:cTn id="27" dur="2000"/>
                                        <p:tgtEl>
                                          <p:spTgt spid="36865">
                                            <p:txEl>
                                              <p:pRg st="3" end="3"/>
                                            </p:txEl>
                                          </p:spTgt>
                                        </p:tgtEl>
                                      </p:cBhvr>
                                    </p:animEffect>
                                    <p:anim calcmode="lin" valueType="num">
                                      <p:cBhvr>
                                        <p:cTn id="28" dur="2000" fill="hold"/>
                                        <p:tgtEl>
                                          <p:spTgt spid="36865">
                                            <p:txEl>
                                              <p:pRg st="3" end="3"/>
                                            </p:txEl>
                                          </p:spTgt>
                                        </p:tgtEl>
                                        <p:attrNameLst>
                                          <p:attrName>ppt_x</p:attrName>
                                        </p:attrNameLst>
                                      </p:cBhvr>
                                      <p:tavLst>
                                        <p:tav tm="0">
                                          <p:val>
                                            <p:strVal val="#ppt_x"/>
                                          </p:val>
                                        </p:tav>
                                        <p:tav tm="100000">
                                          <p:val>
                                            <p:strVal val="#ppt_x"/>
                                          </p:val>
                                        </p:tav>
                                      </p:tavLst>
                                    </p:anim>
                                    <p:anim calcmode="lin" valueType="num">
                                      <p:cBhvr>
                                        <p:cTn id="29" dur="2000" fill="hold"/>
                                        <p:tgtEl>
                                          <p:spTgt spid="36865">
                                            <p:txEl>
                                              <p:pRg st="3" end="3"/>
                                            </p:txEl>
                                          </p:spTgt>
                                        </p:tgtEl>
                                        <p:attrNameLst>
                                          <p:attrName>ppt_y</p:attrName>
                                        </p:attrNameLst>
                                      </p:cBhvr>
                                      <p:tavLst>
                                        <p:tav tm="0">
                                          <p:val>
                                            <p:strVal val="#ppt_y-.1"/>
                                          </p:val>
                                        </p:tav>
                                        <p:tav tm="100000">
                                          <p:val>
                                            <p:strVal val="#ppt_y"/>
                                          </p:val>
                                        </p:tav>
                                      </p:tavLst>
                                    </p:anim>
                                  </p:childTnLst>
                                </p:cTn>
                              </p:par>
                            </p:childTnLst>
                          </p:cTn>
                        </p:par>
                        <p:par>
                          <p:cTn id="30" fill="hold">
                            <p:stCondLst>
                              <p:cond delay="6000"/>
                            </p:stCondLst>
                            <p:childTnLst>
                              <p:par>
                                <p:cTn id="31" presetID="47" presetClass="entr" presetSubtype="0" fill="hold" nodeType="afterEffect">
                                  <p:stCondLst>
                                    <p:cond delay="0"/>
                                  </p:stCondLst>
                                  <p:childTnLst>
                                    <p:set>
                                      <p:cBhvr>
                                        <p:cTn id="32" dur="1" fill="hold">
                                          <p:stCondLst>
                                            <p:cond delay="0"/>
                                          </p:stCondLst>
                                        </p:cTn>
                                        <p:tgtEl>
                                          <p:spTgt spid="36865">
                                            <p:txEl>
                                              <p:pRg st="4" end="4"/>
                                            </p:txEl>
                                          </p:spTgt>
                                        </p:tgtEl>
                                        <p:attrNameLst>
                                          <p:attrName>style.visibility</p:attrName>
                                        </p:attrNameLst>
                                      </p:cBhvr>
                                      <p:to>
                                        <p:strVal val="visible"/>
                                      </p:to>
                                    </p:set>
                                    <p:animEffect transition="in" filter="fade">
                                      <p:cBhvr>
                                        <p:cTn id="33" dur="2000"/>
                                        <p:tgtEl>
                                          <p:spTgt spid="36865">
                                            <p:txEl>
                                              <p:pRg st="4" end="4"/>
                                            </p:txEl>
                                          </p:spTgt>
                                        </p:tgtEl>
                                      </p:cBhvr>
                                    </p:animEffect>
                                    <p:anim calcmode="lin" valueType="num">
                                      <p:cBhvr>
                                        <p:cTn id="34" dur="2000" fill="hold"/>
                                        <p:tgtEl>
                                          <p:spTgt spid="36865">
                                            <p:txEl>
                                              <p:pRg st="4" end="4"/>
                                            </p:txEl>
                                          </p:spTgt>
                                        </p:tgtEl>
                                        <p:attrNameLst>
                                          <p:attrName>ppt_x</p:attrName>
                                        </p:attrNameLst>
                                      </p:cBhvr>
                                      <p:tavLst>
                                        <p:tav tm="0">
                                          <p:val>
                                            <p:strVal val="#ppt_x"/>
                                          </p:val>
                                        </p:tav>
                                        <p:tav tm="100000">
                                          <p:val>
                                            <p:strVal val="#ppt_x"/>
                                          </p:val>
                                        </p:tav>
                                      </p:tavLst>
                                    </p:anim>
                                    <p:anim calcmode="lin" valueType="num">
                                      <p:cBhvr>
                                        <p:cTn id="35" dur="2000" fill="hold"/>
                                        <p:tgtEl>
                                          <p:spTgt spid="36865">
                                            <p:txEl>
                                              <p:pRg st="4" end="4"/>
                                            </p:txEl>
                                          </p:spTgt>
                                        </p:tgtEl>
                                        <p:attrNameLst>
                                          <p:attrName>ppt_y</p:attrName>
                                        </p:attrNameLst>
                                      </p:cBhvr>
                                      <p:tavLst>
                                        <p:tav tm="0">
                                          <p:val>
                                            <p:strVal val="#ppt_y-.1"/>
                                          </p:val>
                                        </p:tav>
                                        <p:tav tm="100000">
                                          <p:val>
                                            <p:strVal val="#ppt_y"/>
                                          </p:val>
                                        </p:tav>
                                      </p:tavLst>
                                    </p:anim>
                                  </p:childTnLst>
                                </p:cTn>
                              </p:par>
                            </p:childTnLst>
                          </p:cTn>
                        </p:par>
                        <p:par>
                          <p:cTn id="36" fill="hold">
                            <p:stCondLst>
                              <p:cond delay="8000"/>
                            </p:stCondLst>
                            <p:childTnLst>
                              <p:par>
                                <p:cTn id="37" presetID="47" presetClass="entr" presetSubtype="0" fill="hold" nodeType="afterEffect">
                                  <p:stCondLst>
                                    <p:cond delay="0"/>
                                  </p:stCondLst>
                                  <p:childTnLst>
                                    <p:set>
                                      <p:cBhvr>
                                        <p:cTn id="38" dur="1" fill="hold">
                                          <p:stCondLst>
                                            <p:cond delay="0"/>
                                          </p:stCondLst>
                                        </p:cTn>
                                        <p:tgtEl>
                                          <p:spTgt spid="36865">
                                            <p:txEl>
                                              <p:pRg st="5" end="5"/>
                                            </p:txEl>
                                          </p:spTgt>
                                        </p:tgtEl>
                                        <p:attrNameLst>
                                          <p:attrName>style.visibility</p:attrName>
                                        </p:attrNameLst>
                                      </p:cBhvr>
                                      <p:to>
                                        <p:strVal val="visible"/>
                                      </p:to>
                                    </p:set>
                                    <p:animEffect transition="in" filter="fade">
                                      <p:cBhvr>
                                        <p:cTn id="39" dur="2000"/>
                                        <p:tgtEl>
                                          <p:spTgt spid="36865">
                                            <p:txEl>
                                              <p:pRg st="5" end="5"/>
                                            </p:txEl>
                                          </p:spTgt>
                                        </p:tgtEl>
                                      </p:cBhvr>
                                    </p:animEffect>
                                    <p:anim calcmode="lin" valueType="num">
                                      <p:cBhvr>
                                        <p:cTn id="40" dur="2000" fill="hold"/>
                                        <p:tgtEl>
                                          <p:spTgt spid="36865">
                                            <p:txEl>
                                              <p:pRg st="5" end="5"/>
                                            </p:txEl>
                                          </p:spTgt>
                                        </p:tgtEl>
                                        <p:attrNameLst>
                                          <p:attrName>ppt_x</p:attrName>
                                        </p:attrNameLst>
                                      </p:cBhvr>
                                      <p:tavLst>
                                        <p:tav tm="0">
                                          <p:val>
                                            <p:strVal val="#ppt_x"/>
                                          </p:val>
                                        </p:tav>
                                        <p:tav tm="100000">
                                          <p:val>
                                            <p:strVal val="#ppt_x"/>
                                          </p:val>
                                        </p:tav>
                                      </p:tavLst>
                                    </p:anim>
                                    <p:anim calcmode="lin" valueType="num">
                                      <p:cBhvr>
                                        <p:cTn id="41" dur="2000" fill="hold"/>
                                        <p:tgtEl>
                                          <p:spTgt spid="36865">
                                            <p:txEl>
                                              <p:pRg st="5" end="5"/>
                                            </p:txEl>
                                          </p:spTgt>
                                        </p:tgtEl>
                                        <p:attrNameLst>
                                          <p:attrName>ppt_y</p:attrName>
                                        </p:attrNameLst>
                                      </p:cBhvr>
                                      <p:tavLst>
                                        <p:tav tm="0">
                                          <p:val>
                                            <p:strVal val="#ppt_y-.1"/>
                                          </p:val>
                                        </p:tav>
                                        <p:tav tm="100000">
                                          <p:val>
                                            <p:strVal val="#ppt_y"/>
                                          </p:val>
                                        </p:tav>
                                      </p:tavLst>
                                    </p:anim>
                                  </p:childTnLst>
                                </p:cTn>
                              </p:par>
                            </p:childTnLst>
                          </p:cTn>
                        </p:par>
                        <p:par>
                          <p:cTn id="42" fill="hold">
                            <p:stCondLst>
                              <p:cond delay="10000"/>
                            </p:stCondLst>
                            <p:childTnLst>
                              <p:par>
                                <p:cTn id="43" presetID="47" presetClass="entr" presetSubtype="0" fill="hold" nodeType="afterEffect">
                                  <p:stCondLst>
                                    <p:cond delay="0"/>
                                  </p:stCondLst>
                                  <p:childTnLst>
                                    <p:set>
                                      <p:cBhvr>
                                        <p:cTn id="44" dur="1" fill="hold">
                                          <p:stCondLst>
                                            <p:cond delay="0"/>
                                          </p:stCondLst>
                                        </p:cTn>
                                        <p:tgtEl>
                                          <p:spTgt spid="36865">
                                            <p:txEl>
                                              <p:pRg st="6" end="6"/>
                                            </p:txEl>
                                          </p:spTgt>
                                        </p:tgtEl>
                                        <p:attrNameLst>
                                          <p:attrName>style.visibility</p:attrName>
                                        </p:attrNameLst>
                                      </p:cBhvr>
                                      <p:to>
                                        <p:strVal val="visible"/>
                                      </p:to>
                                    </p:set>
                                    <p:animEffect transition="in" filter="fade">
                                      <p:cBhvr>
                                        <p:cTn id="45" dur="2000"/>
                                        <p:tgtEl>
                                          <p:spTgt spid="36865">
                                            <p:txEl>
                                              <p:pRg st="6" end="6"/>
                                            </p:txEl>
                                          </p:spTgt>
                                        </p:tgtEl>
                                      </p:cBhvr>
                                    </p:animEffect>
                                    <p:anim calcmode="lin" valueType="num">
                                      <p:cBhvr>
                                        <p:cTn id="46" dur="2000" fill="hold"/>
                                        <p:tgtEl>
                                          <p:spTgt spid="36865">
                                            <p:txEl>
                                              <p:pRg st="6" end="6"/>
                                            </p:txEl>
                                          </p:spTgt>
                                        </p:tgtEl>
                                        <p:attrNameLst>
                                          <p:attrName>ppt_x</p:attrName>
                                        </p:attrNameLst>
                                      </p:cBhvr>
                                      <p:tavLst>
                                        <p:tav tm="0">
                                          <p:val>
                                            <p:strVal val="#ppt_x"/>
                                          </p:val>
                                        </p:tav>
                                        <p:tav tm="100000">
                                          <p:val>
                                            <p:strVal val="#ppt_x"/>
                                          </p:val>
                                        </p:tav>
                                      </p:tavLst>
                                    </p:anim>
                                    <p:anim calcmode="lin" valueType="num">
                                      <p:cBhvr>
                                        <p:cTn id="47" dur="2000" fill="hold"/>
                                        <p:tgtEl>
                                          <p:spTgt spid="36865">
                                            <p:txEl>
                                              <p:pRg st="6" end="6"/>
                                            </p:txEl>
                                          </p:spTgt>
                                        </p:tgtEl>
                                        <p:attrNameLst>
                                          <p:attrName>ppt_y</p:attrName>
                                        </p:attrNameLst>
                                      </p:cBhvr>
                                      <p:tavLst>
                                        <p:tav tm="0">
                                          <p:val>
                                            <p:strVal val="#ppt_y-.1"/>
                                          </p:val>
                                        </p:tav>
                                        <p:tav tm="100000">
                                          <p:val>
                                            <p:strVal val="#ppt_y"/>
                                          </p:val>
                                        </p:tav>
                                      </p:tavLst>
                                    </p:anim>
                                  </p:childTnLst>
                                </p:cTn>
                              </p:par>
                            </p:childTnLst>
                          </p:cTn>
                        </p:par>
                        <p:par>
                          <p:cTn id="48" fill="hold">
                            <p:stCondLst>
                              <p:cond delay="12000"/>
                            </p:stCondLst>
                            <p:childTnLst>
                              <p:par>
                                <p:cTn id="49" presetID="47" presetClass="entr" presetSubtype="0" fill="hold" nodeType="afterEffect">
                                  <p:stCondLst>
                                    <p:cond delay="0"/>
                                  </p:stCondLst>
                                  <p:childTnLst>
                                    <p:set>
                                      <p:cBhvr>
                                        <p:cTn id="50" dur="1" fill="hold">
                                          <p:stCondLst>
                                            <p:cond delay="0"/>
                                          </p:stCondLst>
                                        </p:cTn>
                                        <p:tgtEl>
                                          <p:spTgt spid="36865">
                                            <p:txEl>
                                              <p:pRg st="7" end="7"/>
                                            </p:txEl>
                                          </p:spTgt>
                                        </p:tgtEl>
                                        <p:attrNameLst>
                                          <p:attrName>style.visibility</p:attrName>
                                        </p:attrNameLst>
                                      </p:cBhvr>
                                      <p:to>
                                        <p:strVal val="visible"/>
                                      </p:to>
                                    </p:set>
                                    <p:animEffect transition="in" filter="fade">
                                      <p:cBhvr>
                                        <p:cTn id="51" dur="2000"/>
                                        <p:tgtEl>
                                          <p:spTgt spid="36865">
                                            <p:txEl>
                                              <p:pRg st="7" end="7"/>
                                            </p:txEl>
                                          </p:spTgt>
                                        </p:tgtEl>
                                      </p:cBhvr>
                                    </p:animEffect>
                                    <p:anim calcmode="lin" valueType="num">
                                      <p:cBhvr>
                                        <p:cTn id="52" dur="2000" fill="hold"/>
                                        <p:tgtEl>
                                          <p:spTgt spid="36865">
                                            <p:txEl>
                                              <p:pRg st="7" end="7"/>
                                            </p:txEl>
                                          </p:spTgt>
                                        </p:tgtEl>
                                        <p:attrNameLst>
                                          <p:attrName>ppt_x</p:attrName>
                                        </p:attrNameLst>
                                      </p:cBhvr>
                                      <p:tavLst>
                                        <p:tav tm="0">
                                          <p:val>
                                            <p:strVal val="#ppt_x"/>
                                          </p:val>
                                        </p:tav>
                                        <p:tav tm="100000">
                                          <p:val>
                                            <p:strVal val="#ppt_x"/>
                                          </p:val>
                                        </p:tav>
                                      </p:tavLst>
                                    </p:anim>
                                    <p:anim calcmode="lin" valueType="num">
                                      <p:cBhvr>
                                        <p:cTn id="53" dur="2000" fill="hold"/>
                                        <p:tgtEl>
                                          <p:spTgt spid="36865">
                                            <p:txEl>
                                              <p:pRg st="7" end="7"/>
                                            </p:txEl>
                                          </p:spTgt>
                                        </p:tgtEl>
                                        <p:attrNameLst>
                                          <p:attrName>ppt_y</p:attrName>
                                        </p:attrNameLst>
                                      </p:cBhvr>
                                      <p:tavLst>
                                        <p:tav tm="0">
                                          <p:val>
                                            <p:strVal val="#ppt_y-.1"/>
                                          </p:val>
                                        </p:tav>
                                        <p:tav tm="100000">
                                          <p:val>
                                            <p:strVal val="#ppt_y"/>
                                          </p:val>
                                        </p:tav>
                                      </p:tavLst>
                                    </p:anim>
                                  </p:childTnLst>
                                </p:cTn>
                              </p:par>
                            </p:childTnLst>
                          </p:cTn>
                        </p:par>
                        <p:par>
                          <p:cTn id="54" fill="hold">
                            <p:stCondLst>
                              <p:cond delay="14000"/>
                            </p:stCondLst>
                            <p:childTnLst>
                              <p:par>
                                <p:cTn id="55" presetID="47" presetClass="entr" presetSubtype="0" fill="hold" nodeType="afterEffect">
                                  <p:stCondLst>
                                    <p:cond delay="0"/>
                                  </p:stCondLst>
                                  <p:childTnLst>
                                    <p:set>
                                      <p:cBhvr>
                                        <p:cTn id="56" dur="1" fill="hold">
                                          <p:stCondLst>
                                            <p:cond delay="0"/>
                                          </p:stCondLst>
                                        </p:cTn>
                                        <p:tgtEl>
                                          <p:spTgt spid="36865">
                                            <p:txEl>
                                              <p:pRg st="8" end="8"/>
                                            </p:txEl>
                                          </p:spTgt>
                                        </p:tgtEl>
                                        <p:attrNameLst>
                                          <p:attrName>style.visibility</p:attrName>
                                        </p:attrNameLst>
                                      </p:cBhvr>
                                      <p:to>
                                        <p:strVal val="visible"/>
                                      </p:to>
                                    </p:set>
                                    <p:animEffect transition="in" filter="fade">
                                      <p:cBhvr>
                                        <p:cTn id="57" dur="2000"/>
                                        <p:tgtEl>
                                          <p:spTgt spid="36865">
                                            <p:txEl>
                                              <p:pRg st="8" end="8"/>
                                            </p:txEl>
                                          </p:spTgt>
                                        </p:tgtEl>
                                      </p:cBhvr>
                                    </p:animEffect>
                                    <p:anim calcmode="lin" valueType="num">
                                      <p:cBhvr>
                                        <p:cTn id="58" dur="2000" fill="hold"/>
                                        <p:tgtEl>
                                          <p:spTgt spid="36865">
                                            <p:txEl>
                                              <p:pRg st="8" end="8"/>
                                            </p:txEl>
                                          </p:spTgt>
                                        </p:tgtEl>
                                        <p:attrNameLst>
                                          <p:attrName>ppt_x</p:attrName>
                                        </p:attrNameLst>
                                      </p:cBhvr>
                                      <p:tavLst>
                                        <p:tav tm="0">
                                          <p:val>
                                            <p:strVal val="#ppt_x"/>
                                          </p:val>
                                        </p:tav>
                                        <p:tav tm="100000">
                                          <p:val>
                                            <p:strVal val="#ppt_x"/>
                                          </p:val>
                                        </p:tav>
                                      </p:tavLst>
                                    </p:anim>
                                    <p:anim calcmode="lin" valueType="num">
                                      <p:cBhvr>
                                        <p:cTn id="59" dur="2000" fill="hold"/>
                                        <p:tgtEl>
                                          <p:spTgt spid="36865">
                                            <p:txEl>
                                              <p:pRg st="8" end="8"/>
                                            </p:txEl>
                                          </p:spTgt>
                                        </p:tgtEl>
                                        <p:attrNameLst>
                                          <p:attrName>ppt_y</p:attrName>
                                        </p:attrNameLst>
                                      </p:cBhvr>
                                      <p:tavLst>
                                        <p:tav tm="0">
                                          <p:val>
                                            <p:strVal val="#ppt_y-.1"/>
                                          </p:val>
                                        </p:tav>
                                        <p:tav tm="100000">
                                          <p:val>
                                            <p:strVal val="#ppt_y"/>
                                          </p:val>
                                        </p:tav>
                                      </p:tavLst>
                                    </p:anim>
                                  </p:childTnLst>
                                </p:cTn>
                              </p:par>
                            </p:childTnLst>
                          </p:cTn>
                        </p:par>
                        <p:par>
                          <p:cTn id="60" fill="hold">
                            <p:stCondLst>
                              <p:cond delay="16000"/>
                            </p:stCondLst>
                            <p:childTnLst>
                              <p:par>
                                <p:cTn id="61" presetID="47" presetClass="entr" presetSubtype="0" fill="hold" nodeType="afterEffect">
                                  <p:stCondLst>
                                    <p:cond delay="0"/>
                                  </p:stCondLst>
                                  <p:childTnLst>
                                    <p:set>
                                      <p:cBhvr>
                                        <p:cTn id="62" dur="1" fill="hold">
                                          <p:stCondLst>
                                            <p:cond delay="0"/>
                                          </p:stCondLst>
                                        </p:cTn>
                                        <p:tgtEl>
                                          <p:spTgt spid="36865">
                                            <p:txEl>
                                              <p:pRg st="9" end="9"/>
                                            </p:txEl>
                                          </p:spTgt>
                                        </p:tgtEl>
                                        <p:attrNameLst>
                                          <p:attrName>style.visibility</p:attrName>
                                        </p:attrNameLst>
                                      </p:cBhvr>
                                      <p:to>
                                        <p:strVal val="visible"/>
                                      </p:to>
                                    </p:set>
                                    <p:animEffect transition="in" filter="fade">
                                      <p:cBhvr>
                                        <p:cTn id="63" dur="2000"/>
                                        <p:tgtEl>
                                          <p:spTgt spid="36865">
                                            <p:txEl>
                                              <p:pRg st="9" end="9"/>
                                            </p:txEl>
                                          </p:spTgt>
                                        </p:tgtEl>
                                      </p:cBhvr>
                                    </p:animEffect>
                                    <p:anim calcmode="lin" valueType="num">
                                      <p:cBhvr>
                                        <p:cTn id="64" dur="2000" fill="hold"/>
                                        <p:tgtEl>
                                          <p:spTgt spid="36865">
                                            <p:txEl>
                                              <p:pRg st="9" end="9"/>
                                            </p:txEl>
                                          </p:spTgt>
                                        </p:tgtEl>
                                        <p:attrNameLst>
                                          <p:attrName>ppt_x</p:attrName>
                                        </p:attrNameLst>
                                      </p:cBhvr>
                                      <p:tavLst>
                                        <p:tav tm="0">
                                          <p:val>
                                            <p:strVal val="#ppt_x"/>
                                          </p:val>
                                        </p:tav>
                                        <p:tav tm="100000">
                                          <p:val>
                                            <p:strVal val="#ppt_x"/>
                                          </p:val>
                                        </p:tav>
                                      </p:tavLst>
                                    </p:anim>
                                    <p:anim calcmode="lin" valueType="num">
                                      <p:cBhvr>
                                        <p:cTn id="65" dur="2000" fill="hold"/>
                                        <p:tgtEl>
                                          <p:spTgt spid="36865">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228600"/>
            <a:ext cx="8001000" cy="3693319"/>
          </a:xfrm>
          <a:prstGeom prst="rect">
            <a:avLst/>
          </a:prstGeom>
        </p:spPr>
        <p:txBody>
          <a:bodyPr wrap="square">
            <a:spAutoFit/>
          </a:bodyPr>
          <a:lstStyle/>
          <a:p>
            <a:pPr>
              <a:lnSpc>
                <a:spcPct val="150000"/>
              </a:lnSpc>
            </a:pPr>
            <a:r>
              <a:rPr lang="ar-SA" sz="1600" b="1" dirty="0" smtClean="0">
                <a:solidFill>
                  <a:srgbClr val="00B0F0"/>
                </a:solidFill>
                <a:latin typeface="Calibri" pitchFamily="34" charset="0"/>
                <a:ea typeface="Times New Roman" pitchFamily="18" charset="0"/>
                <a:cs typeface="Arial" pitchFamily="34" charset="0"/>
              </a:rPr>
              <a:t>السبيل إلى التعامل مع المراهق:</a:t>
            </a:r>
            <a:endParaRPr lang="en-US" sz="1600" dirty="0" smtClean="0">
              <a:solidFill>
                <a:srgbClr val="00B0F0"/>
              </a:solidFill>
              <a:latin typeface="Arial" pitchFamily="34" charset="0"/>
              <a:cs typeface="Arial" pitchFamily="34" charset="0"/>
            </a:endParaRPr>
          </a:p>
          <a:p>
            <a:pPr lvl="0">
              <a:lnSpc>
                <a:spcPct val="150000"/>
              </a:lnSpc>
            </a:pPr>
            <a:endParaRPr lang="ar-SA" sz="600" dirty="0" smtClean="0">
              <a:latin typeface="Tahoma" pitchFamily="34" charset="0"/>
              <a:ea typeface="Times New Roman" pitchFamily="18" charset="0"/>
              <a:cs typeface="Tahoma" pitchFamily="34" charset="0"/>
            </a:endParaRPr>
          </a:p>
          <a:p>
            <a:pPr lvl="1">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ابتعد عن نمط التوجيهات العامة والأسلوب الوعظي</a:t>
            </a:r>
            <a:endParaRPr lang="en-US" sz="1600" dirty="0" smtClean="0">
              <a:latin typeface="Tahoma" pitchFamily="34" charset="0"/>
              <a:ea typeface="Times New Roman" pitchFamily="18" charset="0"/>
              <a:cs typeface="Tahoma" pitchFamily="34" charset="0"/>
            </a:endParaRPr>
          </a:p>
          <a:p>
            <a:pPr lvl="1">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اجعل حوارك مبسطا ومحددا معه</a:t>
            </a:r>
            <a:endParaRPr lang="en-US" sz="1600" dirty="0" smtClean="0">
              <a:latin typeface="Tahoma" pitchFamily="34" charset="0"/>
              <a:ea typeface="Times New Roman" pitchFamily="18" charset="0"/>
              <a:cs typeface="Tahoma" pitchFamily="34" charset="0"/>
            </a:endParaRPr>
          </a:p>
          <a:p>
            <a:pPr lvl="1">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ابتعد عن وصفه وتعنيفه</a:t>
            </a:r>
            <a:endParaRPr lang="en-US" sz="1600" dirty="0" smtClean="0">
              <a:latin typeface="Tahoma" pitchFamily="34" charset="0"/>
              <a:ea typeface="Times New Roman" pitchFamily="18" charset="0"/>
              <a:cs typeface="Tahoma" pitchFamily="34" charset="0"/>
            </a:endParaRPr>
          </a:p>
          <a:p>
            <a:pPr lvl="1">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لا تضعه في مواقف متعارضة</a:t>
            </a:r>
            <a:endParaRPr lang="en-US" sz="1600" dirty="0" smtClean="0">
              <a:latin typeface="Tahoma" pitchFamily="34" charset="0"/>
              <a:ea typeface="Times New Roman" pitchFamily="18" charset="0"/>
              <a:cs typeface="Tahoma" pitchFamily="34" charset="0"/>
            </a:endParaRPr>
          </a:p>
          <a:p>
            <a:pPr lvl="1">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ساعده على اكتساب الخبرات</a:t>
            </a:r>
            <a:endParaRPr lang="en-US" sz="1600" dirty="0" smtClean="0">
              <a:latin typeface="Tahoma" pitchFamily="34" charset="0"/>
              <a:ea typeface="Times New Roman" pitchFamily="18" charset="0"/>
              <a:cs typeface="Tahoma" pitchFamily="34" charset="0"/>
            </a:endParaRPr>
          </a:p>
          <a:p>
            <a:pPr lvl="1">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احرص على عدم تقليد ومحاكاة المراهق في لبسه أو مشيته</a:t>
            </a:r>
            <a:endParaRPr lang="en-US" sz="1600" dirty="0" smtClean="0">
              <a:latin typeface="Tahoma" pitchFamily="34" charset="0"/>
              <a:ea typeface="Times New Roman" pitchFamily="18" charset="0"/>
              <a:cs typeface="Tahoma" pitchFamily="34" charset="0"/>
            </a:endParaRPr>
          </a:p>
          <a:p>
            <a:pPr lvl="1">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لا تضرب المراهق مطلقا، حتى للصلاة "واضربوهم عليها لعشر" بل بحسب الحالة وبقدر</a:t>
            </a:r>
            <a:endParaRPr lang="en-US" sz="1600" dirty="0" smtClean="0">
              <a:latin typeface="Tahoma" pitchFamily="34" charset="0"/>
              <a:ea typeface="Times New Roman" pitchFamily="18" charset="0"/>
              <a:cs typeface="Tahoma" pitchFamily="34" charset="0"/>
            </a:endParaRPr>
          </a:p>
          <a:p>
            <a:pPr lvl="1">
              <a:lnSpc>
                <a:spcPct val="150000"/>
              </a:lnSpc>
              <a:buFont typeface="Arial" pitchFamily="34" charset="0"/>
              <a:buChar char="•"/>
            </a:pPr>
            <a:r>
              <a:rPr lang="ar-SA" sz="1600" dirty="0" smtClean="0">
                <a:latin typeface="Tahoma" pitchFamily="34" charset="0"/>
                <a:ea typeface="Times New Roman" pitchFamily="18" charset="0"/>
                <a:cs typeface="Tahoma" pitchFamily="34" charset="0"/>
              </a:rPr>
              <a:t>ابحث عن الارتباط النفسي المحبب لشخصية المراهق لتربطه بتعاليم دينه</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2000"/>
                                        <p:tgtEl>
                                          <p:spTgt spid="2">
                                            <p:txEl>
                                              <p:pRg st="2" end="2"/>
                                            </p:txEl>
                                          </p:spTgt>
                                        </p:tgtEl>
                                      </p:cBhvr>
                                    </p:animEffect>
                                    <p:anim calcmode="lin" valueType="num">
                                      <p:cBhvr>
                                        <p:cTn id="8" dur="2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2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7" presetClass="entr" presetSubtype="0" fill="hold" nodeType="after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2000"/>
                                        <p:tgtEl>
                                          <p:spTgt spid="2">
                                            <p:txEl>
                                              <p:pRg st="3" end="3"/>
                                            </p:txEl>
                                          </p:spTgt>
                                        </p:tgtEl>
                                      </p:cBhvr>
                                    </p:animEffect>
                                    <p:anim calcmode="lin" valueType="num">
                                      <p:cBhvr>
                                        <p:cTn id="14" dur="2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15" dur="2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par>
                          <p:cTn id="16" fill="hold">
                            <p:stCondLst>
                              <p:cond delay="4000"/>
                            </p:stCondLst>
                            <p:childTnLst>
                              <p:par>
                                <p:cTn id="17" presetID="47" presetClass="entr" presetSubtype="0" fill="hold" nodeType="after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2000"/>
                                        <p:tgtEl>
                                          <p:spTgt spid="2">
                                            <p:txEl>
                                              <p:pRg st="4" end="4"/>
                                            </p:txEl>
                                          </p:spTgt>
                                        </p:tgtEl>
                                      </p:cBhvr>
                                    </p:animEffect>
                                    <p:anim calcmode="lin" valueType="num">
                                      <p:cBhvr>
                                        <p:cTn id="20" dur="2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1" dur="2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7" presetClass="entr" presetSubtype="0" fill="hold" nodeType="after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2000"/>
                                        <p:tgtEl>
                                          <p:spTgt spid="2">
                                            <p:txEl>
                                              <p:pRg st="5" end="5"/>
                                            </p:txEl>
                                          </p:spTgt>
                                        </p:tgtEl>
                                      </p:cBhvr>
                                    </p:animEffect>
                                    <p:anim calcmode="lin" valueType="num">
                                      <p:cBhvr>
                                        <p:cTn id="26" dur="2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7" dur="2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par>
                          <p:cTn id="28" fill="hold">
                            <p:stCondLst>
                              <p:cond delay="8000"/>
                            </p:stCondLst>
                            <p:childTnLst>
                              <p:par>
                                <p:cTn id="29" presetID="47" presetClass="entr" presetSubtype="0" fill="hold"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2000"/>
                                        <p:tgtEl>
                                          <p:spTgt spid="2">
                                            <p:txEl>
                                              <p:pRg st="6" end="6"/>
                                            </p:txEl>
                                          </p:spTgt>
                                        </p:tgtEl>
                                      </p:cBhvr>
                                    </p:animEffect>
                                    <p:anim calcmode="lin" valueType="num">
                                      <p:cBhvr>
                                        <p:cTn id="32" dur="2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3" dur="2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par>
                          <p:cTn id="34" fill="hold">
                            <p:stCondLst>
                              <p:cond delay="10000"/>
                            </p:stCondLst>
                            <p:childTnLst>
                              <p:par>
                                <p:cTn id="35" presetID="47" presetClass="entr" presetSubtype="0" fill="hold" nodeType="after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2000"/>
                                        <p:tgtEl>
                                          <p:spTgt spid="2">
                                            <p:txEl>
                                              <p:pRg st="7" end="7"/>
                                            </p:txEl>
                                          </p:spTgt>
                                        </p:tgtEl>
                                      </p:cBhvr>
                                    </p:animEffect>
                                    <p:anim calcmode="lin" valueType="num">
                                      <p:cBhvr>
                                        <p:cTn id="38" dur="2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9" dur="2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par>
                          <p:cTn id="40" fill="hold">
                            <p:stCondLst>
                              <p:cond delay="12000"/>
                            </p:stCondLst>
                            <p:childTnLst>
                              <p:par>
                                <p:cTn id="41" presetID="47" presetClass="entr" presetSubtype="0" fill="hold" nodeType="after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Effect transition="in" filter="fade">
                                      <p:cBhvr>
                                        <p:cTn id="43" dur="2000"/>
                                        <p:tgtEl>
                                          <p:spTgt spid="2">
                                            <p:txEl>
                                              <p:pRg st="8" end="8"/>
                                            </p:txEl>
                                          </p:spTgt>
                                        </p:tgtEl>
                                      </p:cBhvr>
                                    </p:animEffect>
                                    <p:anim calcmode="lin" valueType="num">
                                      <p:cBhvr>
                                        <p:cTn id="44" dur="2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5" dur="2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par>
                          <p:cTn id="46" fill="hold">
                            <p:stCondLst>
                              <p:cond delay="14000"/>
                            </p:stCondLst>
                            <p:childTnLst>
                              <p:par>
                                <p:cTn id="47" presetID="47" presetClass="entr" presetSubtype="0" fill="hold" nodeType="afterEffect">
                                  <p:stCondLst>
                                    <p:cond delay="0"/>
                                  </p:stCondLst>
                                  <p:childTnLst>
                                    <p:set>
                                      <p:cBhvr>
                                        <p:cTn id="48" dur="1" fill="hold">
                                          <p:stCondLst>
                                            <p:cond delay="0"/>
                                          </p:stCondLst>
                                        </p:cTn>
                                        <p:tgtEl>
                                          <p:spTgt spid="2">
                                            <p:txEl>
                                              <p:pRg st="9" end="9"/>
                                            </p:txEl>
                                          </p:spTgt>
                                        </p:tgtEl>
                                        <p:attrNameLst>
                                          <p:attrName>style.visibility</p:attrName>
                                        </p:attrNameLst>
                                      </p:cBhvr>
                                      <p:to>
                                        <p:strVal val="visible"/>
                                      </p:to>
                                    </p:set>
                                    <p:animEffect transition="in" filter="fade">
                                      <p:cBhvr>
                                        <p:cTn id="49" dur="2000"/>
                                        <p:tgtEl>
                                          <p:spTgt spid="2">
                                            <p:txEl>
                                              <p:pRg st="9" end="9"/>
                                            </p:txEl>
                                          </p:spTgt>
                                        </p:tgtEl>
                                      </p:cBhvr>
                                    </p:animEffect>
                                    <p:anim calcmode="lin" valueType="num">
                                      <p:cBhvr>
                                        <p:cTn id="50" dur="2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1" dur="2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pic>
        <p:nvPicPr>
          <p:cNvPr id="2" name="صورة 1" descr="45444442.jpg"/>
          <p:cNvPicPr>
            <a:picLocks noChangeAspect="1"/>
          </p:cNvPicPr>
          <p:nvPr/>
        </p:nvPicPr>
        <p:blipFill>
          <a:blip r:embed="rId3" cstate="print"/>
          <a:stretch>
            <a:fillRect/>
          </a:stretch>
        </p:blipFill>
        <p:spPr>
          <a:xfrm>
            <a:off x="838200" y="609600"/>
            <a:ext cx="5257800" cy="3501695"/>
          </a:xfrm>
          <a:prstGeom prst="rect">
            <a:avLst/>
          </a:prstGeom>
          <a:noFill/>
          <a:ln>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838200" y="609600"/>
            <a:ext cx="7315200"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50000"/>
              </a:lnSpc>
              <a:spcBef>
                <a:spcPct val="0"/>
              </a:spcBef>
              <a:spcAft>
                <a:spcPts val="1800"/>
              </a:spcAft>
              <a:buClrTx/>
              <a:buSzTx/>
              <a:buFontTx/>
              <a:buNone/>
              <a:tabLst/>
            </a:pPr>
            <a:r>
              <a:rPr kumimoji="0" lang="ar-SA" sz="32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دور المراهق</a:t>
            </a:r>
            <a:endParaRPr kumimoji="0" lang="en-US" sz="3200" b="0" i="0" u="none" strike="noStrike" cap="none" normalizeH="0" baseline="0" dirty="0" smtClean="0">
              <a:ln>
                <a:noFill/>
              </a:ln>
              <a:solidFill>
                <a:srgbClr val="00B0F0"/>
              </a:solidFill>
              <a:effectLst/>
              <a:latin typeface="Arial"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Char char="•"/>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القراءة عن مرحلة المراهقة</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Char char="•"/>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توسيع الاهتمامات والاطلاع والقراءات في الدين والتاريخ</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Char char="•"/>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ممارسة الرياضة بانتظام</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Char char="•"/>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ممارسة الأنشطة الاجتماعية</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Char char="•"/>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الاعتناء وممارسة الأنشطة الدينية التي تناسبه (توزيع صدقات - زيارة مرضى - وغيرها)</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5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34817">
                                            <p:txEl>
                                              <p:pRg st="0" end="0"/>
                                            </p:txEl>
                                          </p:spTgt>
                                        </p:tgtEl>
                                        <p:attrNameLst>
                                          <p:attrName>style.visibility</p:attrName>
                                        </p:attrNameLst>
                                      </p:cBhvr>
                                      <p:to>
                                        <p:strVal val="visible"/>
                                      </p:to>
                                    </p:set>
                                    <p:anim calcmode="lin" valueType="num">
                                      <p:cBhvr>
                                        <p:cTn id="7" dur="2000" fill="hold"/>
                                        <p:tgtEl>
                                          <p:spTgt spid="34817">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4817">
                                            <p:txEl>
                                              <p:pRg st="0" end="0"/>
                                            </p:txEl>
                                          </p:spTgt>
                                        </p:tgtEl>
                                        <p:attrNameLst>
                                          <p:attrName>ppt_h</p:attrName>
                                        </p:attrNameLst>
                                      </p:cBhvr>
                                      <p:tavLst>
                                        <p:tav tm="0">
                                          <p:val>
                                            <p:fltVal val="0"/>
                                          </p:val>
                                        </p:tav>
                                        <p:tav tm="100000">
                                          <p:val>
                                            <p:strVal val="#ppt_h"/>
                                          </p:val>
                                        </p:tav>
                                      </p:tavLst>
                                    </p:anim>
                                    <p:anim calcmode="lin" valueType="num">
                                      <p:cBhvr>
                                        <p:cTn id="9" dur="2000" fill="hold"/>
                                        <p:tgtEl>
                                          <p:spTgt spid="34817">
                                            <p:txEl>
                                              <p:pRg st="0" end="0"/>
                                            </p:txEl>
                                          </p:spTgt>
                                        </p:tgtEl>
                                        <p:attrNameLst>
                                          <p:attrName>ppt_x</p:attrName>
                                        </p:attrNameLst>
                                      </p:cBhvr>
                                      <p:tavLst>
                                        <p:tav tm="0">
                                          <p:val>
                                            <p:fltVal val="0.5"/>
                                          </p:val>
                                        </p:tav>
                                        <p:tav tm="100000">
                                          <p:val>
                                            <p:strVal val="#ppt_x"/>
                                          </p:val>
                                        </p:tav>
                                      </p:tavLst>
                                    </p:anim>
                                    <p:anim calcmode="lin" valueType="num">
                                      <p:cBhvr>
                                        <p:cTn id="10" dur="2000" fill="hold"/>
                                        <p:tgtEl>
                                          <p:spTgt spid="34817">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4817">
                                            <p:txEl>
                                              <p:pRg st="1" end="1"/>
                                            </p:txEl>
                                          </p:spTgt>
                                        </p:tgtEl>
                                        <p:attrNameLst>
                                          <p:attrName>style.visibility</p:attrName>
                                        </p:attrNameLst>
                                      </p:cBhvr>
                                      <p:to>
                                        <p:strVal val="visible"/>
                                      </p:to>
                                    </p:set>
                                    <p:animEffect transition="in" filter="fade">
                                      <p:cBhvr>
                                        <p:cTn id="15" dur="2000"/>
                                        <p:tgtEl>
                                          <p:spTgt spid="34817">
                                            <p:txEl>
                                              <p:pRg st="1" end="1"/>
                                            </p:txEl>
                                          </p:spTgt>
                                        </p:tgtEl>
                                      </p:cBhvr>
                                    </p:animEffect>
                                    <p:anim calcmode="lin" valueType="num">
                                      <p:cBhvr>
                                        <p:cTn id="16" dur="2000" fill="hold"/>
                                        <p:tgtEl>
                                          <p:spTgt spid="34817">
                                            <p:txEl>
                                              <p:pRg st="1" end="1"/>
                                            </p:txEl>
                                          </p:spTgt>
                                        </p:tgtEl>
                                        <p:attrNameLst>
                                          <p:attrName>ppt_x</p:attrName>
                                        </p:attrNameLst>
                                      </p:cBhvr>
                                      <p:tavLst>
                                        <p:tav tm="0">
                                          <p:val>
                                            <p:strVal val="#ppt_x"/>
                                          </p:val>
                                        </p:tav>
                                        <p:tav tm="100000">
                                          <p:val>
                                            <p:strVal val="#ppt_x"/>
                                          </p:val>
                                        </p:tav>
                                      </p:tavLst>
                                    </p:anim>
                                    <p:anim calcmode="lin" valueType="num">
                                      <p:cBhvr>
                                        <p:cTn id="17" dur="2000" fill="hold"/>
                                        <p:tgtEl>
                                          <p:spTgt spid="3481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4817">
                                            <p:txEl>
                                              <p:pRg st="2" end="2"/>
                                            </p:txEl>
                                          </p:spTgt>
                                        </p:tgtEl>
                                        <p:attrNameLst>
                                          <p:attrName>style.visibility</p:attrName>
                                        </p:attrNameLst>
                                      </p:cBhvr>
                                      <p:to>
                                        <p:strVal val="visible"/>
                                      </p:to>
                                    </p:set>
                                    <p:animEffect transition="in" filter="fade">
                                      <p:cBhvr>
                                        <p:cTn id="22" dur="2000"/>
                                        <p:tgtEl>
                                          <p:spTgt spid="34817">
                                            <p:txEl>
                                              <p:pRg st="2" end="2"/>
                                            </p:txEl>
                                          </p:spTgt>
                                        </p:tgtEl>
                                      </p:cBhvr>
                                    </p:animEffect>
                                    <p:anim calcmode="lin" valueType="num">
                                      <p:cBhvr>
                                        <p:cTn id="23" dur="2000" fill="hold"/>
                                        <p:tgtEl>
                                          <p:spTgt spid="34817">
                                            <p:txEl>
                                              <p:pRg st="2" end="2"/>
                                            </p:txEl>
                                          </p:spTgt>
                                        </p:tgtEl>
                                        <p:attrNameLst>
                                          <p:attrName>ppt_x</p:attrName>
                                        </p:attrNameLst>
                                      </p:cBhvr>
                                      <p:tavLst>
                                        <p:tav tm="0">
                                          <p:val>
                                            <p:strVal val="#ppt_x"/>
                                          </p:val>
                                        </p:tav>
                                        <p:tav tm="100000">
                                          <p:val>
                                            <p:strVal val="#ppt_x"/>
                                          </p:val>
                                        </p:tav>
                                      </p:tavLst>
                                    </p:anim>
                                    <p:anim calcmode="lin" valueType="num">
                                      <p:cBhvr>
                                        <p:cTn id="24" dur="2000" fill="hold"/>
                                        <p:tgtEl>
                                          <p:spTgt spid="3481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4817">
                                            <p:txEl>
                                              <p:pRg st="3" end="3"/>
                                            </p:txEl>
                                          </p:spTgt>
                                        </p:tgtEl>
                                        <p:attrNameLst>
                                          <p:attrName>style.visibility</p:attrName>
                                        </p:attrNameLst>
                                      </p:cBhvr>
                                      <p:to>
                                        <p:strVal val="visible"/>
                                      </p:to>
                                    </p:set>
                                    <p:animEffect transition="in" filter="fade">
                                      <p:cBhvr>
                                        <p:cTn id="29" dur="2000"/>
                                        <p:tgtEl>
                                          <p:spTgt spid="34817">
                                            <p:txEl>
                                              <p:pRg st="3" end="3"/>
                                            </p:txEl>
                                          </p:spTgt>
                                        </p:tgtEl>
                                      </p:cBhvr>
                                    </p:animEffect>
                                    <p:anim calcmode="lin" valueType="num">
                                      <p:cBhvr>
                                        <p:cTn id="30" dur="2000" fill="hold"/>
                                        <p:tgtEl>
                                          <p:spTgt spid="34817">
                                            <p:txEl>
                                              <p:pRg st="3" end="3"/>
                                            </p:txEl>
                                          </p:spTgt>
                                        </p:tgtEl>
                                        <p:attrNameLst>
                                          <p:attrName>ppt_x</p:attrName>
                                        </p:attrNameLst>
                                      </p:cBhvr>
                                      <p:tavLst>
                                        <p:tav tm="0">
                                          <p:val>
                                            <p:strVal val="#ppt_x"/>
                                          </p:val>
                                        </p:tav>
                                        <p:tav tm="100000">
                                          <p:val>
                                            <p:strVal val="#ppt_x"/>
                                          </p:val>
                                        </p:tav>
                                      </p:tavLst>
                                    </p:anim>
                                    <p:anim calcmode="lin" valueType="num">
                                      <p:cBhvr>
                                        <p:cTn id="31" dur="2000" fill="hold"/>
                                        <p:tgtEl>
                                          <p:spTgt spid="3481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4817">
                                            <p:txEl>
                                              <p:pRg st="4" end="4"/>
                                            </p:txEl>
                                          </p:spTgt>
                                        </p:tgtEl>
                                        <p:attrNameLst>
                                          <p:attrName>style.visibility</p:attrName>
                                        </p:attrNameLst>
                                      </p:cBhvr>
                                      <p:to>
                                        <p:strVal val="visible"/>
                                      </p:to>
                                    </p:set>
                                    <p:animEffect transition="in" filter="fade">
                                      <p:cBhvr>
                                        <p:cTn id="36" dur="2000"/>
                                        <p:tgtEl>
                                          <p:spTgt spid="34817">
                                            <p:txEl>
                                              <p:pRg st="4" end="4"/>
                                            </p:txEl>
                                          </p:spTgt>
                                        </p:tgtEl>
                                      </p:cBhvr>
                                    </p:animEffect>
                                    <p:anim calcmode="lin" valueType="num">
                                      <p:cBhvr>
                                        <p:cTn id="37" dur="2000" fill="hold"/>
                                        <p:tgtEl>
                                          <p:spTgt spid="34817">
                                            <p:txEl>
                                              <p:pRg st="4" end="4"/>
                                            </p:txEl>
                                          </p:spTgt>
                                        </p:tgtEl>
                                        <p:attrNameLst>
                                          <p:attrName>ppt_x</p:attrName>
                                        </p:attrNameLst>
                                      </p:cBhvr>
                                      <p:tavLst>
                                        <p:tav tm="0">
                                          <p:val>
                                            <p:strVal val="#ppt_x"/>
                                          </p:val>
                                        </p:tav>
                                        <p:tav tm="100000">
                                          <p:val>
                                            <p:strVal val="#ppt_x"/>
                                          </p:val>
                                        </p:tav>
                                      </p:tavLst>
                                    </p:anim>
                                    <p:anim calcmode="lin" valueType="num">
                                      <p:cBhvr>
                                        <p:cTn id="38" dur="2000" fill="hold"/>
                                        <p:tgtEl>
                                          <p:spTgt spid="3481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4817">
                                            <p:txEl>
                                              <p:pRg st="5" end="5"/>
                                            </p:txEl>
                                          </p:spTgt>
                                        </p:tgtEl>
                                        <p:attrNameLst>
                                          <p:attrName>style.visibility</p:attrName>
                                        </p:attrNameLst>
                                      </p:cBhvr>
                                      <p:to>
                                        <p:strVal val="visible"/>
                                      </p:to>
                                    </p:set>
                                    <p:animEffect transition="in" filter="fade">
                                      <p:cBhvr>
                                        <p:cTn id="43" dur="2000"/>
                                        <p:tgtEl>
                                          <p:spTgt spid="34817">
                                            <p:txEl>
                                              <p:pRg st="5" end="5"/>
                                            </p:txEl>
                                          </p:spTgt>
                                        </p:tgtEl>
                                      </p:cBhvr>
                                    </p:animEffect>
                                    <p:anim calcmode="lin" valueType="num">
                                      <p:cBhvr>
                                        <p:cTn id="44" dur="2000" fill="hold"/>
                                        <p:tgtEl>
                                          <p:spTgt spid="34817">
                                            <p:txEl>
                                              <p:pRg st="5" end="5"/>
                                            </p:txEl>
                                          </p:spTgt>
                                        </p:tgtEl>
                                        <p:attrNameLst>
                                          <p:attrName>ppt_x</p:attrName>
                                        </p:attrNameLst>
                                      </p:cBhvr>
                                      <p:tavLst>
                                        <p:tav tm="0">
                                          <p:val>
                                            <p:strVal val="#ppt_x"/>
                                          </p:val>
                                        </p:tav>
                                        <p:tav tm="100000">
                                          <p:val>
                                            <p:strVal val="#ppt_x"/>
                                          </p:val>
                                        </p:tav>
                                      </p:tavLst>
                                    </p:anim>
                                    <p:anim calcmode="lin" valueType="num">
                                      <p:cBhvr>
                                        <p:cTn id="45" dur="2000" fill="hold"/>
                                        <p:tgtEl>
                                          <p:spTgt spid="3481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pic>
        <p:nvPicPr>
          <p:cNvPr id="2" name="Picture 8" descr="http://www.saqaf.com/pic/Earth_boy.jpg"/>
          <p:cNvPicPr/>
          <p:nvPr/>
        </p:nvPicPr>
        <p:blipFill>
          <a:blip r:embed="rId3" cstate="print"/>
          <a:stretch>
            <a:fillRect/>
          </a:stretch>
        </p:blipFill>
        <p:spPr bwMode="auto">
          <a:xfrm>
            <a:off x="990600" y="1066800"/>
            <a:ext cx="5491892" cy="3657600"/>
          </a:xfrm>
          <a:prstGeom prst="rect">
            <a:avLst/>
          </a:prstGeom>
          <a:noFill/>
          <a:ln>
            <a:noFill/>
          </a:ln>
        </p:spPr>
      </p:pic>
      <p:sp>
        <p:nvSpPr>
          <p:cNvPr id="3" name="مستطيل 2"/>
          <p:cNvSpPr/>
          <p:nvPr/>
        </p:nvSpPr>
        <p:spPr>
          <a:xfrm>
            <a:off x="1219200" y="228600"/>
            <a:ext cx="4883068" cy="739754"/>
          </a:xfrm>
          <a:prstGeom prst="rect">
            <a:avLst/>
          </a:prstGeom>
        </p:spPr>
        <p:txBody>
          <a:bodyPr wrap="none">
            <a:spAutoFit/>
          </a:bodyPr>
          <a:lstStyle/>
          <a:p>
            <a:pPr lvl="0" algn="ctr" fontAlgn="base">
              <a:lnSpc>
                <a:spcPct val="150000"/>
              </a:lnSpc>
              <a:spcBef>
                <a:spcPct val="0"/>
              </a:spcBef>
              <a:spcAft>
                <a:spcPts val="1200"/>
              </a:spcAft>
            </a:pPr>
            <a:r>
              <a:rPr lang="ar-SA" sz="3200" b="1" dirty="0" smtClean="0">
                <a:solidFill>
                  <a:srgbClr val="00B0F0"/>
                </a:solidFill>
                <a:latin typeface="Calibri" pitchFamily="34" charset="0"/>
                <a:ea typeface="Times New Roman" pitchFamily="18" charset="0"/>
                <a:cs typeface="Arial" pitchFamily="34" charset="0"/>
              </a:rPr>
              <a:t>المراهقة بين الخصوصية والعولمة</a:t>
            </a:r>
            <a:endParaRPr lang="en-US" sz="3200" dirty="0" smtClean="0">
              <a:solidFill>
                <a:srgbClr val="00B0F0"/>
              </a:solidFill>
              <a:latin typeface="Arial" pitchFamily="34"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par>
                                <p:cTn id="11" presetID="55"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2000" fill="hold"/>
                                        <p:tgtEl>
                                          <p:spTgt spid="2"/>
                                        </p:tgtEl>
                                        <p:attrNameLst>
                                          <p:attrName>ppt_w</p:attrName>
                                        </p:attrNameLst>
                                      </p:cBhvr>
                                      <p:tavLst>
                                        <p:tav tm="0">
                                          <p:val>
                                            <p:strVal val="#ppt_w*0.70"/>
                                          </p:val>
                                        </p:tav>
                                        <p:tav tm="100000">
                                          <p:val>
                                            <p:strVal val="#ppt_w"/>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animEffect transition="in" filter="fade">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838200" y="685800"/>
            <a:ext cx="7467600" cy="33855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50000"/>
              </a:lnSpc>
              <a:spcBef>
                <a:spcPct val="0"/>
              </a:spcBef>
              <a:spcAft>
                <a:spcPts val="1200"/>
              </a:spcAft>
              <a:buClrTx/>
              <a:buSzTx/>
              <a:buFontTx/>
              <a:buNone/>
              <a:tabLst/>
            </a:pPr>
            <a:r>
              <a:rPr kumimoji="0" lang="ar-SA" sz="24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المراهقة بين الخصوصية والعولمة؟</a:t>
            </a:r>
            <a:endParaRPr kumimoji="0" lang="en-US" sz="2400" b="0" i="0" u="none" strike="noStrike" cap="none" normalizeH="0" baseline="0" dirty="0" smtClean="0">
              <a:ln>
                <a:noFill/>
              </a:ln>
              <a:solidFill>
                <a:srgbClr val="00B0F0"/>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كما نرى ويقول الكثير أن الأطفال في هذا الزمن حرموا طفولتهم في وقت مبكر، لإشغالهم بمواضيع وقضايا أكبر من عمرهم، فكذلك الحال في مرحلة المراهقة إلى حد كبير، فثقافة المراهقة في كل بلد تختلف عن الأخرى في شكلها ومضمونها، وخصوصيتها في ارتباطها بمحيطه ومدينته وبلده، ولكن ما حصل هو انفتاح غير حميد على ثقافة الآخرين دون توعية أو توجيه أو ترشيد، فتجد على قنوات عربية لشخصيات من خارج وسطنا وثقافتنا يتحدثون عن موضوع هام للمراهقين، ولكن أي مراهقين أهم على ثقافتنا أم ثقافتهم؟ ويكون موضوعه: كيف نجعل المراهقين يقفون عن شرب الخمر!!</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9937">
                                            <p:txEl>
                                              <p:pRg st="0" end="0"/>
                                            </p:txEl>
                                          </p:spTgt>
                                        </p:tgtEl>
                                        <p:attrNameLst>
                                          <p:attrName>style.visibility</p:attrName>
                                        </p:attrNameLst>
                                      </p:cBhvr>
                                      <p:to>
                                        <p:strVal val="visible"/>
                                      </p:to>
                                    </p:set>
                                    <p:animEffect transition="in" filter="slide(fromBottom)">
                                      <p:cBhvr>
                                        <p:cTn id="7" dur="2000"/>
                                        <p:tgtEl>
                                          <p:spTgt spid="3993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9937">
                                            <p:txEl>
                                              <p:pRg st="1" end="1"/>
                                            </p:txEl>
                                          </p:spTgt>
                                        </p:tgtEl>
                                        <p:attrNameLst>
                                          <p:attrName>style.visibility</p:attrName>
                                        </p:attrNameLst>
                                      </p:cBhvr>
                                      <p:to>
                                        <p:strVal val="visible"/>
                                      </p:to>
                                    </p:set>
                                    <p:animEffect transition="in" filter="fade">
                                      <p:cBhvr>
                                        <p:cTn id="12" dur="2000"/>
                                        <p:tgtEl>
                                          <p:spTgt spid="39937">
                                            <p:txEl>
                                              <p:pRg st="1" end="1"/>
                                            </p:txEl>
                                          </p:spTgt>
                                        </p:tgtEl>
                                      </p:cBhvr>
                                    </p:animEffect>
                                    <p:anim calcmode="lin" valueType="num">
                                      <p:cBhvr>
                                        <p:cTn id="13" dur="2000" fill="hold"/>
                                        <p:tgtEl>
                                          <p:spTgt spid="39937">
                                            <p:txEl>
                                              <p:pRg st="1" end="1"/>
                                            </p:txEl>
                                          </p:spTgt>
                                        </p:tgtEl>
                                        <p:attrNameLst>
                                          <p:attrName>ppt_x</p:attrName>
                                        </p:attrNameLst>
                                      </p:cBhvr>
                                      <p:tavLst>
                                        <p:tav tm="0">
                                          <p:val>
                                            <p:strVal val="#ppt_x"/>
                                          </p:val>
                                        </p:tav>
                                        <p:tav tm="100000">
                                          <p:val>
                                            <p:strVal val="#ppt_x"/>
                                          </p:val>
                                        </p:tav>
                                      </p:tavLst>
                                    </p:anim>
                                    <p:anim calcmode="lin" valueType="num">
                                      <p:cBhvr>
                                        <p:cTn id="14" dur="2000" fill="hold"/>
                                        <p:tgtEl>
                                          <p:spTgt spid="3993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pic>
        <p:nvPicPr>
          <p:cNvPr id="2" name="صورة 1" descr="Teen Boy In the Dark2.jpg"/>
          <p:cNvPicPr>
            <a:picLocks noChangeAspect="1"/>
          </p:cNvPicPr>
          <p:nvPr/>
        </p:nvPicPr>
        <p:blipFill>
          <a:blip r:embed="rId3" cstate="print"/>
          <a:stretch>
            <a:fillRect/>
          </a:stretch>
        </p:blipFill>
        <p:spPr>
          <a:xfrm>
            <a:off x="838200" y="1219200"/>
            <a:ext cx="5486400" cy="3653942"/>
          </a:xfrm>
          <a:prstGeom prst="rect">
            <a:avLst/>
          </a:prstGeom>
          <a:noFill/>
          <a:ln>
            <a:noFill/>
          </a:ln>
        </p:spPr>
      </p:pic>
      <p:sp>
        <p:nvSpPr>
          <p:cNvPr id="8193" name="Rectangle 1"/>
          <p:cNvSpPr>
            <a:spLocks noChangeArrowheads="1"/>
          </p:cNvSpPr>
          <p:nvPr/>
        </p:nvSpPr>
        <p:spPr bwMode="auto">
          <a:xfrm>
            <a:off x="1295400" y="304800"/>
            <a:ext cx="4724400" cy="646331"/>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AE" sz="36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نداء.. </a:t>
            </a:r>
            <a:r>
              <a:rPr kumimoji="0" lang="ar-SA" sz="36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تحديد الهدف.. انطلاق</a:t>
            </a:r>
            <a:endParaRPr kumimoji="0" lang="en-US" sz="36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8193"/>
                                        </p:tgtEl>
                                        <p:attrNameLst>
                                          <p:attrName>style.visibility</p:attrName>
                                        </p:attrNameLst>
                                      </p:cBhvr>
                                      <p:to>
                                        <p:strVal val="visible"/>
                                      </p:to>
                                    </p:set>
                                    <p:animEffect transition="in" filter="fade">
                                      <p:cBhvr>
                                        <p:cTn id="7" dur="770" decel="100000"/>
                                        <p:tgtEl>
                                          <p:spTgt spid="8193"/>
                                        </p:tgtEl>
                                      </p:cBhvr>
                                    </p:animEffect>
                                    <p:animScale>
                                      <p:cBhvr>
                                        <p:cTn id="8" dur="770" decel="100000"/>
                                        <p:tgtEl>
                                          <p:spTgt spid="8193"/>
                                        </p:tgtEl>
                                      </p:cBhvr>
                                      <p:from x="10000" y="10000"/>
                                      <p:to x="200000" y="450000"/>
                                    </p:animScale>
                                    <p:animScale>
                                      <p:cBhvr>
                                        <p:cTn id="9" dur="1230" accel="100000" fill="hold">
                                          <p:stCondLst>
                                            <p:cond delay="770"/>
                                          </p:stCondLst>
                                        </p:cTn>
                                        <p:tgtEl>
                                          <p:spTgt spid="8193"/>
                                        </p:tgtEl>
                                      </p:cBhvr>
                                      <p:from x="200000" y="450000"/>
                                      <p:to x="100000" y="100000"/>
                                    </p:animScale>
                                    <p:set>
                                      <p:cBhvr>
                                        <p:cTn id="10" dur="770" fill="hold"/>
                                        <p:tgtEl>
                                          <p:spTgt spid="8193"/>
                                        </p:tgtEl>
                                        <p:attrNameLst>
                                          <p:attrName>ppt_x</p:attrName>
                                        </p:attrNameLst>
                                      </p:cBhvr>
                                      <p:to>
                                        <p:strVal val="(0.5)"/>
                                      </p:to>
                                    </p:set>
                                    <p:anim from="(0.5)" to="(#ppt_x)" calcmode="lin" valueType="num">
                                      <p:cBhvr>
                                        <p:cTn id="11" dur="1230" accel="100000" fill="hold">
                                          <p:stCondLst>
                                            <p:cond delay="770"/>
                                          </p:stCondLst>
                                        </p:cTn>
                                        <p:tgtEl>
                                          <p:spTgt spid="8193"/>
                                        </p:tgtEl>
                                        <p:attrNameLst>
                                          <p:attrName>ppt_x</p:attrName>
                                        </p:attrNameLst>
                                      </p:cBhvr>
                                    </p:anim>
                                    <p:set>
                                      <p:cBhvr>
                                        <p:cTn id="12" dur="770" fill="hold"/>
                                        <p:tgtEl>
                                          <p:spTgt spid="8193"/>
                                        </p:tgtEl>
                                        <p:attrNameLst>
                                          <p:attrName>ppt_y</p:attrName>
                                        </p:attrNameLst>
                                      </p:cBhvr>
                                      <p:to>
                                        <p:strVal val="(#ppt_y+0.4)"/>
                                      </p:to>
                                    </p:set>
                                    <p:anim from="(#ppt_y+0.4)" to="(#ppt_y)" calcmode="lin" valueType="num">
                                      <p:cBhvr>
                                        <p:cTn id="13" dur="1230" accel="100000" fill="hold">
                                          <p:stCondLst>
                                            <p:cond delay="770"/>
                                          </p:stCondLst>
                                        </p:cTn>
                                        <p:tgtEl>
                                          <p:spTgt spid="8193"/>
                                        </p:tgtEl>
                                        <p:attrNameLst>
                                          <p:attrName>ppt_y</p:attrName>
                                        </p:attrNameLst>
                                      </p:cBhvr>
                                    </p:anim>
                                  </p:childTnLst>
                                </p:cTn>
                              </p:par>
                              <p:par>
                                <p:cTn id="14" presetID="51"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770" decel="100000"/>
                                        <p:tgtEl>
                                          <p:spTgt spid="2"/>
                                        </p:tgtEl>
                                      </p:cBhvr>
                                    </p:animEffect>
                                    <p:animScale>
                                      <p:cBhvr>
                                        <p:cTn id="17" dur="770" decel="100000"/>
                                        <p:tgtEl>
                                          <p:spTgt spid="2"/>
                                        </p:tgtEl>
                                      </p:cBhvr>
                                      <p:from x="10000" y="10000"/>
                                      <p:to x="200000" y="450000"/>
                                    </p:animScale>
                                    <p:animScale>
                                      <p:cBhvr>
                                        <p:cTn id="18" dur="1230" accel="100000" fill="hold">
                                          <p:stCondLst>
                                            <p:cond delay="770"/>
                                          </p:stCondLst>
                                        </p:cTn>
                                        <p:tgtEl>
                                          <p:spTgt spid="2"/>
                                        </p:tgtEl>
                                      </p:cBhvr>
                                      <p:from x="200000" y="450000"/>
                                      <p:to x="100000" y="100000"/>
                                    </p:animScale>
                                    <p:set>
                                      <p:cBhvr>
                                        <p:cTn id="19" dur="770" fill="hold"/>
                                        <p:tgtEl>
                                          <p:spTgt spid="2"/>
                                        </p:tgtEl>
                                        <p:attrNameLst>
                                          <p:attrName>ppt_x</p:attrName>
                                        </p:attrNameLst>
                                      </p:cBhvr>
                                      <p:to>
                                        <p:strVal val="(0.5)"/>
                                      </p:to>
                                    </p:set>
                                    <p:anim from="(0.5)" to="(#ppt_x)" calcmode="lin" valueType="num">
                                      <p:cBhvr>
                                        <p:cTn id="20" dur="1230" accel="100000" fill="hold">
                                          <p:stCondLst>
                                            <p:cond delay="770"/>
                                          </p:stCondLst>
                                        </p:cTn>
                                        <p:tgtEl>
                                          <p:spTgt spid="2"/>
                                        </p:tgtEl>
                                        <p:attrNameLst>
                                          <p:attrName>ppt_x</p:attrName>
                                        </p:attrNameLst>
                                      </p:cBhvr>
                                    </p:anim>
                                    <p:set>
                                      <p:cBhvr>
                                        <p:cTn id="21" dur="770" fill="hold"/>
                                        <p:tgtEl>
                                          <p:spTgt spid="2"/>
                                        </p:tgtEl>
                                        <p:attrNameLst>
                                          <p:attrName>ppt_y</p:attrName>
                                        </p:attrNameLst>
                                      </p:cBhvr>
                                      <p:to>
                                        <p:strVal val="(#ppt_y+0.4)"/>
                                      </p:to>
                                    </p:set>
                                    <p:anim from="(#ppt_y+0.4)" to="(#ppt_y)" calcmode="lin" valueType="num">
                                      <p:cBhvr>
                                        <p:cTn id="22"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2" name="مستطيل 1"/>
          <p:cNvSpPr/>
          <p:nvPr/>
        </p:nvSpPr>
        <p:spPr>
          <a:xfrm>
            <a:off x="1600200" y="152400"/>
            <a:ext cx="5301452" cy="1107996"/>
          </a:xfrm>
          <a:prstGeom prst="rect">
            <a:avLst/>
          </a:prstGeom>
        </p:spPr>
        <p:txBody>
          <a:bodyPr wrap="none">
            <a:spAutoFit/>
          </a:bodyPr>
          <a:lstStyle/>
          <a:p>
            <a:pPr lvl="0" algn="ctr" fontAlgn="base">
              <a:spcBef>
                <a:spcPct val="0"/>
              </a:spcBef>
              <a:spcAft>
                <a:spcPct val="0"/>
              </a:spcAft>
            </a:pPr>
            <a:r>
              <a:rPr kumimoji="0" lang="ar-SA" sz="66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المراهق والمراهقة</a:t>
            </a:r>
            <a:endParaRPr kumimoji="0" lang="en-US" sz="2800" b="0" i="0" u="none" strike="noStrike" cap="none" normalizeH="0" baseline="0" dirty="0" smtClean="0">
              <a:ln>
                <a:noFill/>
              </a:ln>
              <a:solidFill>
                <a:srgbClr val="00B0F0"/>
              </a:solidFill>
              <a:effectLst/>
              <a:latin typeface="Arial" pitchFamily="34" charset="0"/>
              <a:cs typeface="Arial" pitchFamily="34" charset="0"/>
            </a:endParaRPr>
          </a:p>
        </p:txBody>
      </p:sp>
      <p:pic>
        <p:nvPicPr>
          <p:cNvPr id="3" name="Picture 2" descr="http://www.saqaf.com/pic/Teenager_Upside_Down%20Hipster.jpg"/>
          <p:cNvPicPr>
            <a:picLocks noChangeAspect="1" noChangeArrowheads="1"/>
          </p:cNvPicPr>
          <p:nvPr/>
        </p:nvPicPr>
        <p:blipFill>
          <a:blip r:embed="rId3" cstate="print"/>
          <a:srcRect/>
          <a:stretch>
            <a:fillRect/>
          </a:stretch>
        </p:blipFill>
        <p:spPr bwMode="auto">
          <a:xfrm>
            <a:off x="1752600" y="1524000"/>
            <a:ext cx="4762500" cy="3171825"/>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685800" y="457200"/>
            <a:ext cx="7848600" cy="33701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AE" sz="2400" b="1" dirty="0" smtClean="0">
                <a:solidFill>
                  <a:srgbClr val="00B0F0"/>
                </a:solidFill>
                <a:latin typeface="Calibri" pitchFamily="34" charset="0"/>
                <a:ea typeface="Times New Roman" pitchFamily="18" charset="0"/>
                <a:cs typeface="Arial" pitchFamily="34" charset="0"/>
              </a:rPr>
              <a:t>نداء.. </a:t>
            </a:r>
            <a:r>
              <a:rPr lang="ar-SA" sz="2400" b="1" dirty="0" smtClean="0">
                <a:solidFill>
                  <a:srgbClr val="00B0F0"/>
                </a:solidFill>
                <a:latin typeface="Calibri" pitchFamily="34" charset="0"/>
                <a:ea typeface="Times New Roman" pitchFamily="18" charset="0"/>
                <a:cs typeface="Arial" pitchFamily="34" charset="0"/>
              </a:rPr>
              <a:t>تحديد الهدف.. انطلاق</a:t>
            </a:r>
            <a:endParaRPr lang="en-US" sz="2400" b="1" dirty="0" smtClean="0">
              <a:solidFill>
                <a:srgbClr val="00B0F0"/>
              </a:solidFill>
              <a:latin typeface="Calibri" pitchFamily="34" charset="0"/>
              <a:ea typeface="Times New Roman" pitchFamily="18" charset="0"/>
              <a:cs typeface="Arial" pitchFamily="34" charset="0"/>
            </a:endParaRPr>
          </a:p>
          <a:p>
            <a:pPr marL="0" marR="0" lvl="0" indent="0" defTabSz="914400" rtl="1" eaLnBrk="1" fontAlgn="base" latinLnBrk="0" hangingPunct="1">
              <a:lnSpc>
                <a:spcPct val="15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علماء الشريعة المطهرة: </a:t>
            </a:r>
            <a:r>
              <a:rPr lang="ar-SA" sz="1600" dirty="0" smtClean="0">
                <a:latin typeface="Tahoma" pitchFamily="34" charset="0"/>
                <a:ea typeface="Times New Roman" pitchFamily="18" charset="0"/>
                <a:cs typeface="Tahoma" pitchFamily="34" charset="0"/>
              </a:rPr>
              <a:t>الاعتناء والاطلاع بمستجدات الواقع</a:t>
            </a:r>
            <a:r>
              <a:rPr lang="ar-AE" sz="1600" dirty="0" smtClean="0">
                <a:latin typeface="Tahoma" pitchFamily="34" charset="0"/>
                <a:ea typeface="Times New Roman" pitchFamily="18" charset="0"/>
                <a:cs typeface="Tahoma" pitchFamily="34" charset="0"/>
              </a:rPr>
              <a:t> ملامسة وتعمقا،</a:t>
            </a:r>
            <a:r>
              <a:rPr lang="ar-SA" sz="1600" dirty="0" smtClean="0">
                <a:latin typeface="Tahoma" pitchFamily="34" charset="0"/>
                <a:ea typeface="Times New Roman" pitchFamily="18" charset="0"/>
                <a:cs typeface="Tahoma" pitchFamily="34" charset="0"/>
              </a:rPr>
              <a:t> وابتكار الأساليب والوسائل المناسبة لإيصال العلم والقيم والموروث الشرعي الذي لديهم.</a:t>
            </a:r>
          </a:p>
          <a:p>
            <a:pPr lvl="0" algn="just">
              <a:lnSpc>
                <a:spcPct val="150000"/>
              </a:lnSpc>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رجالات الفكر والتربية: </a:t>
            </a:r>
            <a:r>
              <a:rPr lang="ar-SA" sz="1600" dirty="0" smtClean="0">
                <a:latin typeface="Tahoma" pitchFamily="34" charset="0"/>
                <a:ea typeface="Times New Roman" pitchFamily="18" charset="0"/>
                <a:cs typeface="Tahoma" pitchFamily="34" charset="0"/>
              </a:rPr>
              <a:t>التفكير والبحث في خطوات استباقية عن كيف وصلت المجتمعات الغربية -الحداثة وما بعد الحداثة- إلى مستوى متدني في واقع علاقاتهم ومجتمعاتهم للمراهقين مثالا، والاستفادة من فكرة الحلول التي وضعوها في حل هذه المشكلات، والأساليب المتوافقة مع القيم والأخلاقيات الإسلامية، فـ"الحكمة ضالة المؤمن".</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7889">
                                            <p:txEl>
                                              <p:pRg st="2" end="2"/>
                                            </p:txEl>
                                          </p:spTgt>
                                        </p:tgtEl>
                                        <p:attrNameLst>
                                          <p:attrName>style.visibility</p:attrName>
                                        </p:attrNameLst>
                                      </p:cBhvr>
                                      <p:to>
                                        <p:strVal val="visible"/>
                                      </p:to>
                                    </p:set>
                                    <p:animEffect transition="in" filter="fade">
                                      <p:cBhvr>
                                        <p:cTn id="7" dur="2000"/>
                                        <p:tgtEl>
                                          <p:spTgt spid="37889">
                                            <p:txEl>
                                              <p:pRg st="2" end="2"/>
                                            </p:txEl>
                                          </p:spTgt>
                                        </p:tgtEl>
                                      </p:cBhvr>
                                    </p:animEffect>
                                    <p:anim calcmode="lin" valueType="num">
                                      <p:cBhvr>
                                        <p:cTn id="8" dur="2000" fill="hold"/>
                                        <p:tgtEl>
                                          <p:spTgt spid="37889">
                                            <p:txEl>
                                              <p:pRg st="2" end="2"/>
                                            </p:txEl>
                                          </p:spTgt>
                                        </p:tgtEl>
                                        <p:attrNameLst>
                                          <p:attrName>ppt_x</p:attrName>
                                        </p:attrNameLst>
                                      </p:cBhvr>
                                      <p:tavLst>
                                        <p:tav tm="0">
                                          <p:val>
                                            <p:strVal val="#ppt_x"/>
                                          </p:val>
                                        </p:tav>
                                        <p:tav tm="100000">
                                          <p:val>
                                            <p:strVal val="#ppt_x"/>
                                          </p:val>
                                        </p:tav>
                                      </p:tavLst>
                                    </p:anim>
                                    <p:anim calcmode="lin" valueType="num">
                                      <p:cBhvr>
                                        <p:cTn id="9" dur="2000" fill="hold"/>
                                        <p:tgtEl>
                                          <p:spTgt spid="3788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7889">
                                            <p:txEl>
                                              <p:pRg st="4" end="4"/>
                                            </p:txEl>
                                          </p:spTgt>
                                        </p:tgtEl>
                                        <p:attrNameLst>
                                          <p:attrName>style.visibility</p:attrName>
                                        </p:attrNameLst>
                                      </p:cBhvr>
                                      <p:to>
                                        <p:strVal val="visible"/>
                                      </p:to>
                                    </p:set>
                                    <p:animEffect transition="in" filter="fade">
                                      <p:cBhvr>
                                        <p:cTn id="14" dur="2000"/>
                                        <p:tgtEl>
                                          <p:spTgt spid="37889">
                                            <p:txEl>
                                              <p:pRg st="4" end="4"/>
                                            </p:txEl>
                                          </p:spTgt>
                                        </p:tgtEl>
                                      </p:cBhvr>
                                    </p:animEffect>
                                    <p:anim calcmode="lin" valueType="num">
                                      <p:cBhvr>
                                        <p:cTn id="15" dur="2000" fill="hold"/>
                                        <p:tgtEl>
                                          <p:spTgt spid="37889">
                                            <p:txEl>
                                              <p:pRg st="4" end="4"/>
                                            </p:txEl>
                                          </p:spTgt>
                                        </p:tgtEl>
                                        <p:attrNameLst>
                                          <p:attrName>ppt_x</p:attrName>
                                        </p:attrNameLst>
                                      </p:cBhvr>
                                      <p:tavLst>
                                        <p:tav tm="0">
                                          <p:val>
                                            <p:strVal val="#ppt_x"/>
                                          </p:val>
                                        </p:tav>
                                        <p:tav tm="100000">
                                          <p:val>
                                            <p:strVal val="#ppt_x"/>
                                          </p:val>
                                        </p:tav>
                                      </p:tavLst>
                                    </p:anim>
                                    <p:anim calcmode="lin" valueType="num">
                                      <p:cBhvr>
                                        <p:cTn id="16" dur="2000" fill="hold"/>
                                        <p:tgtEl>
                                          <p:spTgt spid="3788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457200" y="228600"/>
            <a:ext cx="82296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pPr>
            <a:r>
              <a:rPr lang="ar-SA" sz="1600" b="1" dirty="0" smtClean="0">
                <a:solidFill>
                  <a:srgbClr val="92D050"/>
                </a:solidFill>
                <a:latin typeface="Tahoma" pitchFamily="34" charset="0"/>
                <a:ea typeface="Times New Roman" pitchFamily="18" charset="0"/>
                <a:cs typeface="Tahoma" pitchFamily="34" charset="0"/>
              </a:rPr>
              <a:t>الإعلام بأصنافه وفئاته: </a:t>
            </a:r>
            <a:r>
              <a:rPr lang="ar-SA" sz="1600" dirty="0" smtClean="0">
                <a:latin typeface="Tahoma" pitchFamily="34" charset="0"/>
                <a:ea typeface="Times New Roman" pitchFamily="18" charset="0"/>
                <a:cs typeface="Tahoma" pitchFamily="34" charset="0"/>
              </a:rPr>
              <a:t>الخروج من منظورهم الخاص في توقع وتخمين ما هو الأفضل للمشاهدين إلى منظار أوسع وأرقى، وتحديدا في المفاهيم والقيم والارتباطات النفسية وما يسمى "الارتباط الشرطي"، مما يوحي أن السعادة أو القوة أو التميز وتحقيق الذات يحصل مرتبطا بتصرف أو ممارسة أخلاقية أو سلوكية خاطئة، أحيانا قد تكون الرسالة سامية ولكن الأسلوب والوسيلة متدنية.</a:t>
            </a:r>
            <a:endParaRPr lang="en-US" sz="1600" dirty="0" smtClean="0">
              <a:latin typeface="Tahoma" pitchFamily="34" charset="0"/>
              <a:ea typeface="Times New Roman" pitchFamily="18" charset="0"/>
              <a:cs typeface="Tahoma" pitchFamily="34" charset="0"/>
            </a:endParaRPr>
          </a:p>
          <a:p>
            <a:pPr marL="0" marR="0" lvl="0" indent="0" algn="just" defTabSz="914400" rtl="1" eaLnBrk="0" fontAlgn="base" latinLnBrk="0" hangingPunct="0">
              <a:lnSpc>
                <a:spcPct val="150000"/>
              </a:lnSpc>
              <a:spcBef>
                <a:spcPct val="0"/>
              </a:spcBef>
              <a:spcAft>
                <a:spcPct val="0"/>
              </a:spcAft>
              <a:buClrTx/>
              <a:buSzTx/>
              <a:tabLst/>
            </a:pPr>
            <a:endParaRPr kumimoji="0" lang="ar-SA" sz="1600" b="1" i="0" u="none" strike="noStrike" cap="none" normalizeH="0" baseline="0" dirty="0" smtClean="0">
              <a:ln>
                <a:noFill/>
              </a:ln>
              <a:solidFill>
                <a:srgbClr val="92D050"/>
              </a:solidFill>
              <a:effectLst/>
              <a:latin typeface="Tahoma" pitchFamily="34" charset="0"/>
              <a:ea typeface="Times New Roman" pitchFamily="18" charset="0"/>
              <a:cs typeface="Tahoma" pitchFamily="34" charset="0"/>
            </a:endParaRPr>
          </a:p>
          <a:p>
            <a:pPr lvl="0" algn="just">
              <a:lnSpc>
                <a:spcPct val="150000"/>
              </a:lnSpc>
            </a:pPr>
            <a:r>
              <a:rPr lang="ar-SA" sz="1600" b="1" dirty="0" smtClean="0">
                <a:solidFill>
                  <a:srgbClr val="92D050"/>
                </a:solidFill>
                <a:latin typeface="Tahoma" pitchFamily="34" charset="0"/>
                <a:ea typeface="Times New Roman" pitchFamily="18" charset="0"/>
                <a:cs typeface="Tahoma" pitchFamily="34" charset="0"/>
              </a:rPr>
              <a:t>الآباء والأمهات: </a:t>
            </a:r>
            <a:r>
              <a:rPr lang="ar-SA" sz="1600" dirty="0" smtClean="0">
                <a:latin typeface="Tahoma" pitchFamily="34" charset="0"/>
                <a:ea typeface="Times New Roman" pitchFamily="18" charset="0"/>
                <a:cs typeface="Tahoma" pitchFamily="34" charset="0"/>
              </a:rPr>
              <a:t>الاطلاع والتفهم لهذه المرحلة العمرية وأبعادها، كمشاهدة برنامج تلفازي أو حضور ندوات علمية أو قراءة كتب متخصصة أو الانضمام إلى دورات مبسطة متخصصة.</a:t>
            </a:r>
          </a:p>
          <a:p>
            <a:pPr lvl="0" algn="just">
              <a:lnSpc>
                <a:spcPct val="150000"/>
              </a:lnSpc>
            </a:pPr>
            <a:r>
              <a:rPr lang="ar-SA" sz="1600" dirty="0" smtClean="0">
                <a:latin typeface="Tahoma" pitchFamily="34" charset="0"/>
                <a:ea typeface="Times New Roman" pitchFamily="18" charset="0"/>
                <a:cs typeface="Tahoma" pitchFamily="34" charset="0"/>
              </a:rPr>
              <a:t>هذه الدورة حوت نقاطا أخرى كثيرة لم أذكرها مثل: الحياة الانفعالية لدى المراهقين، والاهتمام النفسي للمراهقين من العاطفة والنقد والمثالية والجدل والسلطة والتدين والرفاق والجنس والاستقلالية والإدارة المالية الشخصية والانترنت والتدخين والمخدرات والثقة بالنفس وغيرها الكثير.</a:t>
            </a:r>
            <a:endParaRPr lang="en-US" sz="1600" dirty="0" smtClean="0">
              <a:latin typeface="Tahoma" pitchFamily="34" charset="0"/>
              <a:ea typeface="Times New Roman" pitchFamily="18" charset="0"/>
              <a:cs typeface="Tahom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985">
                                            <p:txEl>
                                              <p:pRg st="0" end="0"/>
                                            </p:txEl>
                                          </p:spTgt>
                                        </p:tgtEl>
                                        <p:attrNameLst>
                                          <p:attrName>style.visibility</p:attrName>
                                        </p:attrNameLst>
                                      </p:cBhvr>
                                      <p:to>
                                        <p:strVal val="visible"/>
                                      </p:to>
                                    </p:set>
                                    <p:animEffect transition="in" filter="fade">
                                      <p:cBhvr>
                                        <p:cTn id="7" dur="2000"/>
                                        <p:tgtEl>
                                          <p:spTgt spid="41985">
                                            <p:txEl>
                                              <p:pRg st="0" end="0"/>
                                            </p:txEl>
                                          </p:spTgt>
                                        </p:tgtEl>
                                      </p:cBhvr>
                                    </p:animEffect>
                                    <p:anim calcmode="lin" valueType="num">
                                      <p:cBhvr>
                                        <p:cTn id="8" dur="2000" fill="hold"/>
                                        <p:tgtEl>
                                          <p:spTgt spid="41985">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4198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1985">
                                            <p:txEl>
                                              <p:pRg st="2" end="2"/>
                                            </p:txEl>
                                          </p:spTgt>
                                        </p:tgtEl>
                                        <p:attrNameLst>
                                          <p:attrName>style.visibility</p:attrName>
                                        </p:attrNameLst>
                                      </p:cBhvr>
                                      <p:to>
                                        <p:strVal val="visible"/>
                                      </p:to>
                                    </p:set>
                                    <p:animEffect transition="in" filter="fade">
                                      <p:cBhvr>
                                        <p:cTn id="14" dur="2000"/>
                                        <p:tgtEl>
                                          <p:spTgt spid="41985">
                                            <p:txEl>
                                              <p:pRg st="2" end="2"/>
                                            </p:txEl>
                                          </p:spTgt>
                                        </p:tgtEl>
                                      </p:cBhvr>
                                    </p:animEffect>
                                    <p:anim calcmode="lin" valueType="num">
                                      <p:cBhvr>
                                        <p:cTn id="15" dur="2000" fill="hold"/>
                                        <p:tgtEl>
                                          <p:spTgt spid="41985">
                                            <p:txEl>
                                              <p:pRg st="2" end="2"/>
                                            </p:txEl>
                                          </p:spTgt>
                                        </p:tgtEl>
                                        <p:attrNameLst>
                                          <p:attrName>ppt_x</p:attrName>
                                        </p:attrNameLst>
                                      </p:cBhvr>
                                      <p:tavLst>
                                        <p:tav tm="0">
                                          <p:val>
                                            <p:strVal val="#ppt_x"/>
                                          </p:val>
                                        </p:tav>
                                        <p:tav tm="100000">
                                          <p:val>
                                            <p:strVal val="#ppt_x"/>
                                          </p:val>
                                        </p:tav>
                                      </p:tavLst>
                                    </p:anim>
                                    <p:anim calcmode="lin" valueType="num">
                                      <p:cBhvr>
                                        <p:cTn id="16" dur="2000" fill="hold"/>
                                        <p:tgtEl>
                                          <p:spTgt spid="41985">
                                            <p:txEl>
                                              <p:pRg st="2" end="2"/>
                                            </p:txEl>
                                          </p:spTgt>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7" presetClass="entr" presetSubtype="0" fill="hold" nodeType="afterEffect">
                                  <p:stCondLst>
                                    <p:cond delay="0"/>
                                  </p:stCondLst>
                                  <p:childTnLst>
                                    <p:set>
                                      <p:cBhvr>
                                        <p:cTn id="19" dur="1" fill="hold">
                                          <p:stCondLst>
                                            <p:cond delay="0"/>
                                          </p:stCondLst>
                                        </p:cTn>
                                        <p:tgtEl>
                                          <p:spTgt spid="41985">
                                            <p:txEl>
                                              <p:pRg st="3" end="3"/>
                                            </p:txEl>
                                          </p:spTgt>
                                        </p:tgtEl>
                                        <p:attrNameLst>
                                          <p:attrName>style.visibility</p:attrName>
                                        </p:attrNameLst>
                                      </p:cBhvr>
                                      <p:to>
                                        <p:strVal val="visible"/>
                                      </p:to>
                                    </p:set>
                                    <p:animEffect transition="in" filter="fade">
                                      <p:cBhvr>
                                        <p:cTn id="20" dur="2000"/>
                                        <p:tgtEl>
                                          <p:spTgt spid="41985">
                                            <p:txEl>
                                              <p:pRg st="3" end="3"/>
                                            </p:txEl>
                                          </p:spTgt>
                                        </p:tgtEl>
                                      </p:cBhvr>
                                    </p:animEffect>
                                    <p:anim calcmode="lin" valueType="num">
                                      <p:cBhvr>
                                        <p:cTn id="21" dur="2000" fill="hold"/>
                                        <p:tgtEl>
                                          <p:spTgt spid="41985">
                                            <p:txEl>
                                              <p:pRg st="3" end="3"/>
                                            </p:txEl>
                                          </p:spTgt>
                                        </p:tgtEl>
                                        <p:attrNameLst>
                                          <p:attrName>ppt_x</p:attrName>
                                        </p:attrNameLst>
                                      </p:cBhvr>
                                      <p:tavLst>
                                        <p:tav tm="0">
                                          <p:val>
                                            <p:strVal val="#ppt_x"/>
                                          </p:val>
                                        </p:tav>
                                        <p:tav tm="100000">
                                          <p:val>
                                            <p:strVal val="#ppt_x"/>
                                          </p:val>
                                        </p:tav>
                                      </p:tavLst>
                                    </p:anim>
                                    <p:anim calcmode="lin" valueType="num">
                                      <p:cBhvr>
                                        <p:cTn id="22" dur="2000" fill="hold"/>
                                        <p:tgtEl>
                                          <p:spTgt spid="4198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990600" y="381000"/>
            <a:ext cx="70866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150000"/>
              </a:lnSpc>
              <a:spcBef>
                <a:spcPct val="0"/>
              </a:spcBef>
              <a:spcAft>
                <a:spcPct val="0"/>
              </a:spcAft>
              <a:buClrTx/>
              <a:buSzTx/>
              <a:tabLst/>
            </a:pPr>
            <a:r>
              <a:rPr lang="ar-SA" sz="1600" b="1" dirty="0" smtClean="0">
                <a:solidFill>
                  <a:srgbClr val="92D050"/>
                </a:solidFill>
                <a:latin typeface="Tahoma" pitchFamily="34" charset="0"/>
                <a:ea typeface="Times New Roman" pitchFamily="18" charset="0"/>
                <a:cs typeface="Tahoma" pitchFamily="34" charset="0"/>
              </a:rPr>
              <a:t>المراهقين: </a:t>
            </a:r>
            <a:r>
              <a:rPr lang="ar-SA" sz="1600" dirty="0" smtClean="0">
                <a:latin typeface="Tahoma" pitchFamily="34" charset="0"/>
                <a:ea typeface="Times New Roman" pitchFamily="18" charset="0"/>
                <a:cs typeface="Tahoma" pitchFamily="34" charset="0"/>
              </a:rPr>
              <a:t>تفهم </a:t>
            </a:r>
            <a:r>
              <a:rPr lang="ar-SA" sz="1600" dirty="0" err="1" smtClean="0">
                <a:latin typeface="Tahoma" pitchFamily="34" charset="0"/>
                <a:ea typeface="Times New Roman" pitchFamily="18" charset="0"/>
                <a:cs typeface="Tahoma" pitchFamily="34" charset="0"/>
              </a:rPr>
              <a:t>ثقافت</a:t>
            </a:r>
            <a:r>
              <a:rPr lang="ar-AE" sz="1600" dirty="0" smtClean="0">
                <a:latin typeface="Tahoma" pitchFamily="34" charset="0"/>
                <a:ea typeface="Times New Roman" pitchFamily="18" charset="0"/>
                <a:cs typeface="Tahoma" pitchFamily="34" charset="0"/>
              </a:rPr>
              <a:t>ك</a:t>
            </a:r>
            <a:r>
              <a:rPr lang="ar-SA" sz="1600" dirty="0" smtClean="0">
                <a:latin typeface="Tahoma" pitchFamily="34" charset="0"/>
                <a:ea typeface="Times New Roman" pitchFamily="18" charset="0"/>
                <a:cs typeface="Tahoma" pitchFamily="34" charset="0"/>
              </a:rPr>
              <a:t>م في واقع</a:t>
            </a:r>
            <a:r>
              <a:rPr lang="ar-AE" sz="1600" dirty="0" smtClean="0">
                <a:latin typeface="Tahoma" pitchFamily="34" charset="0"/>
                <a:ea typeface="Times New Roman" pitchFamily="18" charset="0"/>
                <a:cs typeface="Tahoma" pitchFamily="34" charset="0"/>
              </a:rPr>
              <a:t>ك</a:t>
            </a:r>
            <a:r>
              <a:rPr lang="ar-SA" sz="1600" dirty="0" smtClean="0">
                <a:latin typeface="Tahoma" pitchFamily="34" charset="0"/>
                <a:ea typeface="Times New Roman" pitchFamily="18" charset="0"/>
                <a:cs typeface="Tahoma" pitchFamily="34" charset="0"/>
              </a:rPr>
              <a:t>م انطلاقا من أسس وقيم أصيلة، إضافة للقراءة في الكتب والناس، ولن أقول الاستماع بل الإنصات لما حول</a:t>
            </a:r>
            <a:r>
              <a:rPr lang="ar-AE" sz="1600" dirty="0" smtClean="0">
                <a:latin typeface="Tahoma" pitchFamily="34" charset="0"/>
                <a:ea typeface="Times New Roman" pitchFamily="18" charset="0"/>
                <a:cs typeface="Tahoma" pitchFamily="34" charset="0"/>
              </a:rPr>
              <a:t>ك</a:t>
            </a:r>
            <a:r>
              <a:rPr lang="ar-SA" sz="1600" dirty="0" smtClean="0">
                <a:latin typeface="Tahoma" pitchFamily="34" charset="0"/>
                <a:ea typeface="Times New Roman" pitchFamily="18" charset="0"/>
                <a:cs typeface="Tahoma" pitchFamily="34" charset="0"/>
              </a:rPr>
              <a:t>م ومن حول</a:t>
            </a:r>
            <a:r>
              <a:rPr lang="ar-AE" sz="1600" dirty="0" smtClean="0">
                <a:latin typeface="Tahoma" pitchFamily="34" charset="0"/>
                <a:ea typeface="Times New Roman" pitchFamily="18" charset="0"/>
                <a:cs typeface="Tahoma" pitchFamily="34" charset="0"/>
              </a:rPr>
              <a:t>ك</a:t>
            </a:r>
            <a:r>
              <a:rPr lang="ar-SA" sz="1600" dirty="0" smtClean="0">
                <a:latin typeface="Tahoma" pitchFamily="34" charset="0"/>
                <a:ea typeface="Times New Roman" pitchFamily="18" charset="0"/>
                <a:cs typeface="Tahoma" pitchFamily="34" charset="0"/>
              </a:rPr>
              <a:t>م، فمسؤوليتكم كبيرة لأنكم أنتم رجال ونساء المستقبل، </a:t>
            </a:r>
            <a:r>
              <a:rPr lang="ar-SA" sz="1600" dirty="0" err="1" smtClean="0">
                <a:latin typeface="Tahoma" pitchFamily="34" charset="0"/>
                <a:ea typeface="Times New Roman" pitchFamily="18" charset="0"/>
                <a:cs typeface="Tahoma" pitchFamily="34" charset="0"/>
              </a:rPr>
              <a:t>خا</a:t>
            </a:r>
            <a:r>
              <a:rPr lang="ar-AE" sz="1600" dirty="0" smtClean="0">
                <a:latin typeface="Tahoma" pitchFamily="34" charset="0"/>
                <a:ea typeface="Times New Roman" pitchFamily="18" charset="0"/>
                <a:cs typeface="Tahoma" pitchFamily="34" charset="0"/>
              </a:rPr>
              <a:t>ل</a:t>
            </a:r>
            <a:r>
              <a:rPr lang="ar-SA" sz="1600" dirty="0" smtClean="0">
                <a:latin typeface="Tahoma" pitchFamily="34" charset="0"/>
                <a:ea typeface="Times New Roman" pitchFamily="18" charset="0"/>
                <a:cs typeface="Tahoma" pitchFamily="34" charset="0"/>
              </a:rPr>
              <a:t>ص دعائي لكم.</a:t>
            </a:r>
            <a:endParaRPr lang="en-US" sz="1600" dirty="0" smtClean="0">
              <a:latin typeface="Tahoma" pitchFamily="34" charset="0"/>
              <a:ea typeface="Times New Roman" pitchFamily="18" charset="0"/>
              <a:cs typeface="Tahoma" pitchFamily="34" charset="0"/>
            </a:endParaRPr>
          </a:p>
        </p:txBody>
      </p:sp>
      <p:pic>
        <p:nvPicPr>
          <p:cNvPr id="3" name="صورة 2" descr="Confused Teenager Student with Mathematics Problems2.jpg"/>
          <p:cNvPicPr>
            <a:picLocks noChangeAspect="1"/>
          </p:cNvPicPr>
          <p:nvPr/>
        </p:nvPicPr>
        <p:blipFill>
          <a:blip r:embed="rId2" cstate="print"/>
          <a:stretch>
            <a:fillRect/>
          </a:stretch>
        </p:blipFill>
        <p:spPr>
          <a:xfrm>
            <a:off x="2514600" y="1676400"/>
            <a:ext cx="4533900" cy="3019577"/>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8129"/>
                                        </p:tgtEl>
                                        <p:attrNameLst>
                                          <p:attrName>style.visibility</p:attrName>
                                        </p:attrNameLst>
                                      </p:cBhvr>
                                      <p:to>
                                        <p:strVal val="visible"/>
                                      </p:to>
                                    </p:set>
                                    <p:animEffect transition="in" filter="fade">
                                      <p:cBhvr>
                                        <p:cTn id="7" dur="2000"/>
                                        <p:tgtEl>
                                          <p:spTgt spid="48129"/>
                                        </p:tgtEl>
                                      </p:cBhvr>
                                    </p:animEffect>
                                    <p:anim calcmode="lin" valueType="num">
                                      <p:cBhvr>
                                        <p:cTn id="8" dur="2000" fill="hold"/>
                                        <p:tgtEl>
                                          <p:spTgt spid="48129"/>
                                        </p:tgtEl>
                                        <p:attrNameLst>
                                          <p:attrName>ppt_x</p:attrName>
                                        </p:attrNameLst>
                                      </p:cBhvr>
                                      <p:tavLst>
                                        <p:tav tm="0">
                                          <p:val>
                                            <p:strVal val="#ppt_x"/>
                                          </p:val>
                                        </p:tav>
                                        <p:tav tm="100000">
                                          <p:val>
                                            <p:strVal val="#ppt_x"/>
                                          </p:val>
                                        </p:tav>
                                      </p:tavLst>
                                    </p:anim>
                                    <p:anim calcmode="lin" valueType="num">
                                      <p:cBhvr>
                                        <p:cTn id="9" dur="2000" fill="hold"/>
                                        <p:tgtEl>
                                          <p:spTgt spid="4812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anim calcmode="lin" valueType="num">
                                      <p:cBhvr>
                                        <p:cTn id="13" dur="2000" fill="hold"/>
                                        <p:tgtEl>
                                          <p:spTgt spid="3"/>
                                        </p:tgtEl>
                                        <p:attrNameLst>
                                          <p:attrName>ppt_x</p:attrName>
                                        </p:attrNameLst>
                                      </p:cBhvr>
                                      <p:tavLst>
                                        <p:tav tm="0">
                                          <p:val>
                                            <p:strVal val="#ppt_x"/>
                                          </p:val>
                                        </p:tav>
                                        <p:tav tm="100000">
                                          <p:val>
                                            <p:strVal val="#ppt_x"/>
                                          </p:val>
                                        </p:tav>
                                      </p:tavLst>
                                    </p:anim>
                                    <p:anim calcmode="lin" valueType="num">
                                      <p:cBhvr>
                                        <p:cTn id="14"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9"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2438400" y="304800"/>
            <a:ext cx="2895600" cy="769441"/>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خاتمة وإهداء</a:t>
            </a:r>
            <a:endParaRPr kumimoji="0" lang="en-US" sz="4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p:txBody>
      </p:sp>
      <p:pic>
        <p:nvPicPr>
          <p:cNvPr id="3" name="Picture 9" descr="http://www.saqaf.com/pic/Teenage_girl_holding_red_heartshape_in_nature.jpg"/>
          <p:cNvPicPr/>
          <p:nvPr/>
        </p:nvPicPr>
        <p:blipFill>
          <a:blip r:embed="rId3" cstate="print"/>
          <a:srcRect/>
          <a:stretch>
            <a:fillRect/>
          </a:stretch>
        </p:blipFill>
        <p:spPr bwMode="auto">
          <a:xfrm>
            <a:off x="1066800" y="1295400"/>
            <a:ext cx="5260546" cy="3504692"/>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49153"/>
                                        </p:tgtEl>
                                        <p:attrNameLst>
                                          <p:attrName>style.visibility</p:attrName>
                                        </p:attrNameLst>
                                      </p:cBhvr>
                                      <p:to>
                                        <p:strVal val="visible"/>
                                      </p:to>
                                    </p:set>
                                    <p:animEffect transition="in" filter="fade">
                                      <p:cBhvr>
                                        <p:cTn id="7" dur="800" decel="100000"/>
                                        <p:tgtEl>
                                          <p:spTgt spid="49153"/>
                                        </p:tgtEl>
                                      </p:cBhvr>
                                    </p:animEffect>
                                    <p:anim calcmode="lin" valueType="num">
                                      <p:cBhvr>
                                        <p:cTn id="8" dur="800" decel="100000" fill="hold"/>
                                        <p:tgtEl>
                                          <p:spTgt spid="49153"/>
                                        </p:tgtEl>
                                        <p:attrNameLst>
                                          <p:attrName>style.rotation</p:attrName>
                                        </p:attrNameLst>
                                      </p:cBhvr>
                                      <p:tavLst>
                                        <p:tav tm="0">
                                          <p:val>
                                            <p:fltVal val="-90"/>
                                          </p:val>
                                        </p:tav>
                                        <p:tav tm="100000">
                                          <p:val>
                                            <p:fltVal val="0"/>
                                          </p:val>
                                        </p:tav>
                                      </p:tavLst>
                                    </p:anim>
                                    <p:anim calcmode="lin" valueType="num">
                                      <p:cBhvr>
                                        <p:cTn id="9" dur="800" decel="100000" fill="hold"/>
                                        <p:tgtEl>
                                          <p:spTgt spid="49153"/>
                                        </p:tgtEl>
                                        <p:attrNameLst>
                                          <p:attrName>ppt_x</p:attrName>
                                        </p:attrNameLst>
                                      </p:cBhvr>
                                      <p:tavLst>
                                        <p:tav tm="0">
                                          <p:val>
                                            <p:strVal val="#ppt_x+0.4"/>
                                          </p:val>
                                        </p:tav>
                                        <p:tav tm="100000">
                                          <p:val>
                                            <p:strVal val="#ppt_x-0.05"/>
                                          </p:val>
                                        </p:tav>
                                      </p:tavLst>
                                    </p:anim>
                                    <p:anim calcmode="lin" valueType="num">
                                      <p:cBhvr>
                                        <p:cTn id="10" dur="800" decel="100000" fill="hold"/>
                                        <p:tgtEl>
                                          <p:spTgt spid="4915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915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9153"/>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770" decel="100000"/>
                                        <p:tgtEl>
                                          <p:spTgt spid="3"/>
                                        </p:tgtEl>
                                      </p:cBhvr>
                                    </p:animEffect>
                                    <p:animScale>
                                      <p:cBhvr>
                                        <p:cTn id="18" dur="770" decel="100000"/>
                                        <p:tgtEl>
                                          <p:spTgt spid="3"/>
                                        </p:tgtEl>
                                      </p:cBhvr>
                                      <p:from x="10000" y="10000"/>
                                      <p:to x="200000" y="450000"/>
                                    </p:animScale>
                                    <p:animScale>
                                      <p:cBhvr>
                                        <p:cTn id="19" dur="1230" accel="100000" fill="hold">
                                          <p:stCondLst>
                                            <p:cond delay="770"/>
                                          </p:stCondLst>
                                        </p:cTn>
                                        <p:tgtEl>
                                          <p:spTgt spid="3"/>
                                        </p:tgtEl>
                                      </p:cBhvr>
                                      <p:from x="200000" y="450000"/>
                                      <p:to x="100000" y="100000"/>
                                    </p:animScale>
                                    <p:set>
                                      <p:cBhvr>
                                        <p:cTn id="20" dur="770" fill="hold"/>
                                        <p:tgtEl>
                                          <p:spTgt spid="3"/>
                                        </p:tgtEl>
                                        <p:attrNameLst>
                                          <p:attrName>ppt_x</p:attrName>
                                        </p:attrNameLst>
                                      </p:cBhvr>
                                      <p:to>
                                        <p:strVal val="(0.5)"/>
                                      </p:to>
                                    </p:set>
                                    <p:anim from="(0.5)" to="(#ppt_x)" calcmode="lin" valueType="num">
                                      <p:cBhvr>
                                        <p:cTn id="21" dur="1230" accel="100000" fill="hold">
                                          <p:stCondLst>
                                            <p:cond delay="770"/>
                                          </p:stCondLst>
                                        </p:cTn>
                                        <p:tgtEl>
                                          <p:spTgt spid="3"/>
                                        </p:tgtEl>
                                        <p:attrNameLst>
                                          <p:attrName>ppt_x</p:attrName>
                                        </p:attrNameLst>
                                      </p:cBhvr>
                                    </p:anim>
                                    <p:set>
                                      <p:cBhvr>
                                        <p:cTn id="22" dur="770" fill="hold"/>
                                        <p:tgtEl>
                                          <p:spTgt spid="3"/>
                                        </p:tgtEl>
                                        <p:attrNameLst>
                                          <p:attrName>ppt_y</p:attrName>
                                        </p:attrNameLst>
                                      </p:cBhvr>
                                      <p:to>
                                        <p:strVal val="(#ppt_y+0.4)"/>
                                      </p:to>
                                    </p:set>
                                    <p:anim from="(#ppt_y+0.4)" to="(#ppt_y)" calcmode="lin" valueType="num">
                                      <p:cBhvr>
                                        <p:cTn id="23" dur="1230" accel="100000" fill="hold">
                                          <p:stCondLst>
                                            <p:cond delay="770"/>
                                          </p:stCondLst>
                                        </p:cTn>
                                        <p:tgtEl>
                                          <p:spTgt spid="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914400" y="1066800"/>
            <a:ext cx="7239000" cy="28126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lnSpc>
                <a:spcPct val="150000"/>
              </a:lnSpc>
            </a:pPr>
            <a:r>
              <a:rPr lang="ar-SA" sz="2000" dirty="0" smtClean="0"/>
              <a:t>تعلمت في هذه الدورة الكثير، ودونت في مفكرتي معلومات وأفكار هذا المقال أثناء الدورة، ثم أضفت عليه</a:t>
            </a:r>
            <a:r>
              <a:rPr lang="ar-AE" sz="2000" dirty="0" smtClean="0"/>
              <a:t>ا</a:t>
            </a:r>
            <a:r>
              <a:rPr lang="ar-SA" sz="2000" dirty="0" smtClean="0"/>
              <a:t> ملاحظات وتعديلات على متن الطائرة الأسبوع الماضي، لكني شعرت بالحنق لأني أضعت المفكرة في المطار وكدت ألا أكتب المقال، فأردت أن أضع خطوة متقدمة عن مجرد الكتابة، تهذيبا لنفسي وتحديا للصعاب، فقدمته لكم في شرائح عرض باوربوينت، مهداة لكل من ينطق العربية، ولمن دلني ويسر لي حضور الدورة، وللدكتور طارق الحبيب على ما قدمه، ولأختي الحبيبة.</a:t>
            </a:r>
            <a:endParaRPr lang="en-US" sz="2000" dirty="0"/>
          </a:p>
        </p:txBody>
      </p:sp>
      <p:sp>
        <p:nvSpPr>
          <p:cNvPr id="5" name="Rectangle 1"/>
          <p:cNvSpPr>
            <a:spLocks noChangeArrowheads="1"/>
          </p:cNvSpPr>
          <p:nvPr/>
        </p:nvSpPr>
        <p:spPr bwMode="auto">
          <a:xfrm>
            <a:off x="7162800" y="457200"/>
            <a:ext cx="1752600" cy="461665"/>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خاتمة وإهداء..</a:t>
            </a:r>
            <a:endParaRPr kumimoji="0" lang="en-US" sz="2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wd">
                                    <p:tmPct val="10000"/>
                                  </p:iterate>
                                  <p:childTnLst>
                                    <p:set>
                                      <p:cBhvr>
                                        <p:cTn id="6" dur="1" fill="hold">
                                          <p:stCondLst>
                                            <p:cond delay="0"/>
                                          </p:stCondLst>
                                        </p:cTn>
                                        <p:tgtEl>
                                          <p:spTgt spid="43009"/>
                                        </p:tgtEl>
                                        <p:attrNameLst>
                                          <p:attrName>style.visibility</p:attrName>
                                        </p:attrNameLst>
                                      </p:cBhvr>
                                      <p:to>
                                        <p:strVal val="visible"/>
                                      </p:to>
                                    </p:set>
                                    <p:animEffect transition="in" filter="fade">
                                      <p:cBhvr>
                                        <p:cTn id="7" dur="1000"/>
                                        <p:tgtEl>
                                          <p:spTgt spid="43009"/>
                                        </p:tgtEl>
                                      </p:cBhvr>
                                    </p:animEffect>
                                    <p:anim calcmode="lin" valueType="num">
                                      <p:cBhvr>
                                        <p:cTn id="8" dur="1000" fill="hold"/>
                                        <p:tgtEl>
                                          <p:spTgt spid="43009"/>
                                        </p:tgtEl>
                                        <p:attrNameLst>
                                          <p:attrName>ppt_x</p:attrName>
                                        </p:attrNameLst>
                                      </p:cBhvr>
                                      <p:tavLst>
                                        <p:tav tm="0">
                                          <p:val>
                                            <p:strVal val="#ppt_x"/>
                                          </p:val>
                                        </p:tav>
                                        <p:tav tm="100000">
                                          <p:val>
                                            <p:strVal val="#ppt_x"/>
                                          </p:val>
                                        </p:tav>
                                      </p:tavLst>
                                    </p:anim>
                                    <p:anim calcmode="lin" valueType="num">
                                      <p:cBhvr>
                                        <p:cTn id="9" dur="1000" fill="hold"/>
                                        <p:tgtEl>
                                          <p:spTgt spid="430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9"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pic>
        <p:nvPicPr>
          <p:cNvPr id="2" name="Picture 3" descr="http://www.saqaf.com/pic/teenager.jpg"/>
          <p:cNvPicPr/>
          <p:nvPr/>
        </p:nvPicPr>
        <p:blipFill>
          <a:blip r:embed="rId3" cstate="print"/>
          <a:stretch>
            <a:fillRect/>
          </a:stretch>
        </p:blipFill>
        <p:spPr bwMode="auto">
          <a:xfrm>
            <a:off x="990600" y="457200"/>
            <a:ext cx="5798634" cy="3657600"/>
          </a:xfrm>
          <a:prstGeom prst="rect">
            <a:avLst/>
          </a:prstGeom>
          <a:noFill/>
          <a:ln>
            <a:noFill/>
          </a:ln>
        </p:spPr>
      </p:pic>
      <p:sp>
        <p:nvSpPr>
          <p:cNvPr id="3" name="Rectangle 2"/>
          <p:cNvSpPr/>
          <p:nvPr/>
        </p:nvSpPr>
        <p:spPr>
          <a:xfrm>
            <a:off x="914400" y="4114800"/>
            <a:ext cx="5867400" cy="646331"/>
          </a:xfrm>
          <a:prstGeom prst="rect">
            <a:avLst/>
          </a:prstGeom>
        </p:spPr>
        <p:txBody>
          <a:bodyPr wrap="square">
            <a:spAutoFit/>
          </a:bodyPr>
          <a:lstStyle/>
          <a:p>
            <a:r>
              <a:rPr lang="ar-AE" dirty="0" smtClean="0"/>
              <a:t>بإمكانك التعليق والإضافة على العرض عبر الرابط</a:t>
            </a:r>
            <a:endParaRPr lang="en-US" dirty="0" smtClean="0"/>
          </a:p>
          <a:p>
            <a:r>
              <a:rPr lang="en-US" dirty="0" smtClean="0">
                <a:hlinkClick r:id="rId4"/>
              </a:rPr>
              <a:t>http://www.saqaf.com/2010/07/18/teenager-course-ppt</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1295400" y="838200"/>
            <a:ext cx="6934200" cy="25622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50000"/>
              </a:lnSpc>
              <a:spcBef>
                <a:spcPct val="0"/>
              </a:spcBef>
              <a:spcAft>
                <a:spcPct val="0"/>
              </a:spcAft>
              <a:buClrTx/>
              <a:buSzTx/>
              <a:buFontTx/>
              <a:buNone/>
              <a:tabLst/>
            </a:pPr>
            <a:r>
              <a:rPr kumimoji="0" lang="ar-SA" b="0" i="0" u="none" strike="noStrike" cap="none" normalizeH="0" baseline="0" dirty="0" smtClean="0">
                <a:ln>
                  <a:noFill/>
                </a:ln>
                <a:solidFill>
                  <a:srgbClr val="000000"/>
                </a:solidFill>
                <a:effectLst/>
                <a:latin typeface="Calibri"/>
                <a:ea typeface="Times New Roman" pitchFamily="18" charset="0"/>
                <a:cs typeface="Tahoma" pitchFamily="34" charset="0"/>
              </a:rPr>
              <a:t> </a:t>
            </a:r>
            <a:r>
              <a:rPr kumimoji="0" lang="ar-SA" sz="3600" b="1" i="0" u="none" strike="noStrike" cap="none" normalizeH="0" baseline="0" dirty="0" smtClean="0">
                <a:ln>
                  <a:noFill/>
                </a:ln>
                <a:solidFill>
                  <a:srgbClr val="92D050"/>
                </a:solidFill>
                <a:effectLst/>
                <a:latin typeface="Calibri" pitchFamily="34" charset="0"/>
                <a:ea typeface="Times New Roman" pitchFamily="18" charset="0"/>
                <a:cs typeface="Arial" pitchFamily="34" charset="0"/>
              </a:rPr>
              <a:t>المراهَقة:</a:t>
            </a:r>
          </a:p>
          <a:p>
            <a:pPr marL="0" marR="0" lvl="0" indent="0" defTabSz="914400" rtl="1" eaLnBrk="0" fontAlgn="base" latinLnBrk="0" hangingPunct="0">
              <a:lnSpc>
                <a:spcPct val="150000"/>
              </a:lnSpc>
              <a:spcBef>
                <a:spcPct val="0"/>
              </a:spcBef>
              <a:spcAft>
                <a:spcPct val="0"/>
              </a:spcAft>
              <a:buClrTx/>
              <a:buSzTx/>
              <a:buFontTx/>
              <a:buNone/>
              <a:tabLst/>
            </a:pPr>
            <a:endParaRPr kumimoji="0" lang="en-US" sz="1100" b="0" i="0" u="none" strike="noStrike" cap="none" normalizeH="0" baseline="0" dirty="0" smtClean="0">
              <a:ln>
                <a:noFill/>
              </a:ln>
              <a:solidFill>
                <a:srgbClr val="92D050"/>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فترة امتداد تبدأ حوالي السنة الحادية عشر أو الثانية عشر حتى العشرينات من حياة الفرد متأثرة بعوامل النمو البيولوجية</a:t>
            </a:r>
            <a:r>
              <a:rPr kumimoji="0" lang="ar-SA" sz="2000" b="0" i="0" u="none" strike="noStrike" cap="none" normalizeH="0" dirty="0" smtClean="0">
                <a:ln>
                  <a:noFill/>
                </a:ln>
                <a:solidFill>
                  <a:srgbClr val="000000"/>
                </a:solidFill>
                <a:effectLst/>
                <a:latin typeface="Tahoma" pitchFamily="34" charset="0"/>
                <a:ea typeface="Times New Roman" pitchFamily="18" charset="0"/>
                <a:cs typeface="Tahoma" pitchFamily="34" charset="0"/>
              </a:rPr>
              <a:t> </a:t>
            </a:r>
            <a:r>
              <a:rPr kumimoji="0" lang="ar-SA" sz="200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والفسيولوجية والمؤثرات الاجتماعية والحضارية [د.طارق الحبيب].</a:t>
            </a:r>
            <a:endParaRPr kumimoji="0" lang="ar-SA"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361">
                                            <p:txEl>
                                              <p:pRg st="0" end="0"/>
                                            </p:txEl>
                                          </p:spTgt>
                                        </p:tgtEl>
                                        <p:attrNameLst>
                                          <p:attrName>style.visibility</p:attrName>
                                        </p:attrNameLst>
                                      </p:cBhvr>
                                      <p:to>
                                        <p:strVal val="visible"/>
                                      </p:to>
                                    </p:set>
                                    <p:animEffect transition="in" filter="fade">
                                      <p:cBhvr>
                                        <p:cTn id="7" dur="1000"/>
                                        <p:tgtEl>
                                          <p:spTgt spid="15361">
                                            <p:txEl>
                                              <p:pRg st="0" end="0"/>
                                            </p:txEl>
                                          </p:spTgt>
                                        </p:tgtEl>
                                      </p:cBhvr>
                                    </p:animEffect>
                                    <p:anim calcmode="lin" valueType="num">
                                      <p:cBhvr>
                                        <p:cTn id="8" dur="1000" fill="hold"/>
                                        <p:tgtEl>
                                          <p:spTgt spid="1536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536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15361">
                                            <p:txEl>
                                              <p:pRg st="2" end="2"/>
                                            </p:txEl>
                                          </p:spTgt>
                                        </p:tgtEl>
                                        <p:attrNameLst>
                                          <p:attrName>style.visibility</p:attrName>
                                        </p:attrNameLst>
                                      </p:cBhvr>
                                      <p:to>
                                        <p:strVal val="visible"/>
                                      </p:to>
                                    </p:set>
                                    <p:animEffect transition="in" filter="fade">
                                      <p:cBhvr>
                                        <p:cTn id="14" dur="2000"/>
                                        <p:tgtEl>
                                          <p:spTgt spid="15361">
                                            <p:txEl>
                                              <p:pRg st="2" end="2"/>
                                            </p:txEl>
                                          </p:spTgt>
                                        </p:tgtEl>
                                      </p:cBhvr>
                                    </p:animEffect>
                                    <p:anim calcmode="lin" valueType="num">
                                      <p:cBhvr>
                                        <p:cTn id="15" dur="2000" fill="hold"/>
                                        <p:tgtEl>
                                          <p:spTgt spid="15361">
                                            <p:txEl>
                                              <p:pRg st="2" end="2"/>
                                            </p:txEl>
                                          </p:spTgt>
                                        </p:tgtEl>
                                        <p:attrNameLst>
                                          <p:attrName>ppt_x</p:attrName>
                                        </p:attrNameLst>
                                      </p:cBhvr>
                                      <p:tavLst>
                                        <p:tav tm="0">
                                          <p:val>
                                            <p:strVal val="#ppt_x"/>
                                          </p:val>
                                        </p:tav>
                                        <p:tav tm="100000">
                                          <p:val>
                                            <p:strVal val="#ppt_x"/>
                                          </p:val>
                                        </p:tav>
                                      </p:tavLst>
                                    </p:anim>
                                    <p:anim calcmode="lin" valueType="num">
                                      <p:cBhvr>
                                        <p:cTn id="16" dur="2000" fill="hold"/>
                                        <p:tgtEl>
                                          <p:spTgt spid="1536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1752600" y="914400"/>
            <a:ext cx="586740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مراحل المراهقة:</a:t>
            </a:r>
            <a: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r>
            <a:br>
              <a:rPr kumimoji="0" lang="ar-SA" sz="36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b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AutoNum type="arabicPeriod"/>
              <a:tabLst/>
            </a:pPr>
            <a:r>
              <a:rPr kumimoji="0" lang="ar-SA" b="0" i="0" u="none" strike="noStrike" cap="none" normalizeH="0" baseline="0" dirty="0" smtClean="0">
                <a:ln>
                  <a:noFill/>
                </a:ln>
                <a:solidFill>
                  <a:srgbClr val="000000"/>
                </a:solidFill>
                <a:effectLst/>
                <a:latin typeface="Calibri"/>
                <a:ea typeface="Times New Roman" pitchFamily="18" charset="0"/>
                <a:cs typeface="Tahoma" pitchFamily="34" charset="0"/>
              </a:rPr>
              <a:t> </a:t>
            </a:r>
            <a:r>
              <a:rPr kumimoji="0" lang="ar-SA"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مشارف المراهقة: (11-12 البنات) ، (13-14) البنين)</a:t>
            </a: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AutoNum type="arabicPeriod"/>
              <a:tabLst/>
            </a:pPr>
            <a:r>
              <a:rPr kumimoji="0" lang="ar-SA"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أدوار المراهقة الأولى: (12-14 البنات) ، (15-16 البنين) </a:t>
            </a: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AutoNum type="arabicPeriod"/>
              <a:tabLst/>
            </a:pPr>
            <a:r>
              <a:rPr kumimoji="0" lang="ar-SA"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أدوار المراهقة المتوسطة: (15-17 البنات) ، (17-18 البنين)</a:t>
            </a: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AutoNum type="arabicPeriod"/>
              <a:tabLst/>
            </a:pPr>
            <a:r>
              <a:rPr kumimoji="0" lang="ar-SA"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المراهقة المتأخرة: (18-20 البنات) ، (19-20 البنين)</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20481">
                                            <p:txEl>
                                              <p:pRg st="0" end="0"/>
                                            </p:txEl>
                                          </p:spTgt>
                                        </p:tgtEl>
                                        <p:attrNameLst>
                                          <p:attrName>style.visibility</p:attrName>
                                        </p:attrNameLst>
                                      </p:cBhvr>
                                      <p:to>
                                        <p:strVal val="visible"/>
                                      </p:to>
                                    </p:set>
                                    <p:anim calcmode="lin" valueType="num">
                                      <p:cBhvr>
                                        <p:cTn id="7" dur="1000" fill="hold"/>
                                        <p:tgtEl>
                                          <p:spTgt spid="2048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048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481">
                                            <p:txEl>
                                              <p:pRg st="0" end="0"/>
                                            </p:txEl>
                                          </p:spTgt>
                                        </p:tgtEl>
                                      </p:cBhvr>
                                    </p:animEffect>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0481">
                                            <p:txEl>
                                              <p:pRg st="1" end="1"/>
                                            </p:txEl>
                                          </p:spTgt>
                                        </p:tgtEl>
                                        <p:attrNameLst>
                                          <p:attrName>style.visibility</p:attrName>
                                        </p:attrNameLst>
                                      </p:cBhvr>
                                      <p:to>
                                        <p:strVal val="visible"/>
                                      </p:to>
                                    </p:set>
                                    <p:animEffect transition="in" filter="fade">
                                      <p:cBhvr>
                                        <p:cTn id="13" dur="1000"/>
                                        <p:tgtEl>
                                          <p:spTgt spid="20481">
                                            <p:txEl>
                                              <p:pRg st="1" end="1"/>
                                            </p:txEl>
                                          </p:spTgt>
                                        </p:tgtEl>
                                      </p:cBhvr>
                                    </p:animEffect>
                                    <p:anim calcmode="lin" valueType="num">
                                      <p:cBhvr>
                                        <p:cTn id="14" dur="1000" fill="hold"/>
                                        <p:tgtEl>
                                          <p:spTgt spid="20481">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20481">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20481">
                                            <p:txEl>
                                              <p:pRg st="2" end="2"/>
                                            </p:txEl>
                                          </p:spTgt>
                                        </p:tgtEl>
                                        <p:attrNameLst>
                                          <p:attrName>style.visibility</p:attrName>
                                        </p:attrNameLst>
                                      </p:cBhvr>
                                      <p:to>
                                        <p:strVal val="visible"/>
                                      </p:to>
                                    </p:set>
                                    <p:animEffect transition="in" filter="fade">
                                      <p:cBhvr>
                                        <p:cTn id="19" dur="1000"/>
                                        <p:tgtEl>
                                          <p:spTgt spid="20481">
                                            <p:txEl>
                                              <p:pRg st="2" end="2"/>
                                            </p:txEl>
                                          </p:spTgt>
                                        </p:tgtEl>
                                      </p:cBhvr>
                                    </p:animEffect>
                                    <p:anim calcmode="lin" valueType="num">
                                      <p:cBhvr>
                                        <p:cTn id="20" dur="1000" fill="hold"/>
                                        <p:tgtEl>
                                          <p:spTgt spid="20481">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0481">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20481">
                                            <p:txEl>
                                              <p:pRg st="3" end="3"/>
                                            </p:txEl>
                                          </p:spTgt>
                                        </p:tgtEl>
                                        <p:attrNameLst>
                                          <p:attrName>style.visibility</p:attrName>
                                        </p:attrNameLst>
                                      </p:cBhvr>
                                      <p:to>
                                        <p:strVal val="visible"/>
                                      </p:to>
                                    </p:set>
                                    <p:animEffect transition="in" filter="fade">
                                      <p:cBhvr>
                                        <p:cTn id="25" dur="1000"/>
                                        <p:tgtEl>
                                          <p:spTgt spid="20481">
                                            <p:txEl>
                                              <p:pRg st="3" end="3"/>
                                            </p:txEl>
                                          </p:spTgt>
                                        </p:tgtEl>
                                      </p:cBhvr>
                                    </p:animEffect>
                                    <p:anim calcmode="lin" valueType="num">
                                      <p:cBhvr>
                                        <p:cTn id="26" dur="1000" fill="hold"/>
                                        <p:tgtEl>
                                          <p:spTgt spid="20481">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20481">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20481">
                                            <p:txEl>
                                              <p:pRg st="4" end="4"/>
                                            </p:txEl>
                                          </p:spTgt>
                                        </p:tgtEl>
                                        <p:attrNameLst>
                                          <p:attrName>style.visibility</p:attrName>
                                        </p:attrNameLst>
                                      </p:cBhvr>
                                      <p:to>
                                        <p:strVal val="visible"/>
                                      </p:to>
                                    </p:set>
                                    <p:animEffect transition="in" filter="fade">
                                      <p:cBhvr>
                                        <p:cTn id="31" dur="1000"/>
                                        <p:tgtEl>
                                          <p:spTgt spid="20481">
                                            <p:txEl>
                                              <p:pRg st="4" end="4"/>
                                            </p:txEl>
                                          </p:spTgt>
                                        </p:tgtEl>
                                      </p:cBhvr>
                                    </p:animEffect>
                                    <p:anim calcmode="lin" valueType="num">
                                      <p:cBhvr>
                                        <p:cTn id="32" dur="1000" fill="hold"/>
                                        <p:tgtEl>
                                          <p:spTgt spid="20481">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048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533400" y="304800"/>
            <a:ext cx="81534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عوامل مؤثرة في مرحلة المراهقة</a:t>
            </a:r>
          </a:p>
          <a:p>
            <a:pPr marL="0" marR="0" lvl="0" indent="0" defTabSz="914400" rtl="1" eaLnBrk="1" fontAlgn="base" latinLnBrk="0" hangingPunct="1">
              <a:lnSpc>
                <a:spcPct val="150000"/>
              </a:lnSpc>
              <a:spcBef>
                <a:spcPct val="0"/>
              </a:spcBef>
              <a:spcAft>
                <a:spcPct val="0"/>
              </a:spcAft>
              <a:buClrTx/>
              <a:buSzTx/>
              <a:buFontTx/>
              <a:buNone/>
              <a:tabLst/>
            </a:pPr>
            <a:endParaRPr kumimoji="0" lang="ar-SA"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1" fontAlgn="base" latinLnBrk="0" hangingPunct="1">
              <a:lnSpc>
                <a:spcPct val="15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lnSpc>
                <a:spcPct val="150000"/>
              </a:lnSpc>
              <a:spcBef>
                <a:spcPct val="0"/>
              </a:spcBef>
              <a:spcAft>
                <a:spcPct val="0"/>
              </a:spcAft>
            </a:pPr>
            <a:r>
              <a:rPr kumimoji="0" lang="ar-SA" sz="1600" b="1" i="0" u="none" strike="noStrike" cap="none" normalizeH="0" baseline="0" dirty="0" smtClean="0">
                <a:ln>
                  <a:noFill/>
                </a:ln>
                <a:solidFill>
                  <a:srgbClr val="92D050"/>
                </a:solidFill>
                <a:effectLst/>
                <a:latin typeface="Tahoma" pitchFamily="34" charset="0"/>
                <a:ea typeface="Times New Roman" pitchFamily="18" charset="0"/>
                <a:cs typeface="Tahoma" pitchFamily="34" charset="0"/>
              </a:rPr>
              <a:t>التربية الاجتماعية والنفسية:</a:t>
            </a:r>
            <a:r>
              <a:rPr kumimoji="0" lang="ar-SA" sz="1600" b="0" i="0" u="none" strike="noStrike" cap="none" normalizeH="0" baseline="0" dirty="0" smtClean="0">
                <a:ln>
                  <a:noFill/>
                </a:ln>
                <a:solidFill>
                  <a:srgbClr val="92D050"/>
                </a:solidFill>
                <a:effectLst/>
                <a:latin typeface="Tahoma" pitchFamily="34" charset="0"/>
                <a:ea typeface="Times New Roman" pitchFamily="18" charset="0"/>
                <a:cs typeface="Tahoma" pitchFamily="34" charset="0"/>
              </a:rPr>
              <a:t> </a:t>
            </a:r>
            <a:r>
              <a:rPr lang="ar-SA" sz="1600" dirty="0" smtClean="0">
                <a:latin typeface="Tahoma" pitchFamily="34" charset="0"/>
                <a:ea typeface="Times New Roman" pitchFamily="18" charset="0"/>
                <a:cs typeface="Tahoma" pitchFamily="34" charset="0"/>
              </a:rPr>
              <a:t>ذكر الدكتور طارق الحبيب أنها في مجتمعنا </a:t>
            </a:r>
            <a:r>
              <a:rPr lang="ar-SA" sz="1600" dirty="0" err="1" smtClean="0">
                <a:latin typeface="Tahoma" pitchFamily="34" charset="0"/>
                <a:ea typeface="Times New Roman" pitchFamily="18" charset="0"/>
                <a:cs typeface="Tahoma" pitchFamily="34" charset="0"/>
              </a:rPr>
              <a:t>طقوسية</a:t>
            </a:r>
            <a:r>
              <a:rPr lang="ar-SA" sz="1600" dirty="0" smtClean="0">
                <a:latin typeface="Tahoma" pitchFamily="34" charset="0"/>
                <a:ea typeface="Times New Roman" pitchFamily="18" charset="0"/>
                <a:cs typeface="Tahoma" pitchFamily="34" charset="0"/>
              </a:rPr>
              <a:t> تأخذ شكلها ومزاجها الخاص، </a:t>
            </a:r>
            <a:r>
              <a:rPr lang="ar-SA" sz="1600" dirty="0" err="1" smtClean="0">
                <a:latin typeface="Tahoma" pitchFamily="34" charset="0"/>
                <a:ea typeface="Times New Roman" pitchFamily="18" charset="0"/>
                <a:cs typeface="Tahoma" pitchFamily="34" charset="0"/>
              </a:rPr>
              <a:t>و</a:t>
            </a:r>
            <a:r>
              <a:rPr lang="ar-SA" sz="1600" dirty="0" smtClean="0">
                <a:latin typeface="Tahoma" pitchFamily="34" charset="0"/>
                <a:ea typeface="Times New Roman" pitchFamily="18" charset="0"/>
                <a:cs typeface="Tahoma" pitchFamily="34" charset="0"/>
              </a:rPr>
              <a:t> سلطوية في اتجاه واحد وليست تفاعلية، وأنها </a:t>
            </a:r>
            <a:r>
              <a:rPr lang="ar-SA" sz="1600" dirty="0" err="1" smtClean="0">
                <a:latin typeface="Tahoma" pitchFamily="34" charset="0"/>
                <a:ea typeface="Times New Roman" pitchFamily="18" charset="0"/>
                <a:cs typeface="Tahoma" pitchFamily="34" charset="0"/>
              </a:rPr>
              <a:t>شكية</a:t>
            </a:r>
            <a:r>
              <a:rPr lang="ar-SA" sz="1600" dirty="0" smtClean="0">
                <a:latin typeface="Tahoma" pitchFamily="34" charset="0"/>
                <a:ea typeface="Times New Roman" pitchFamily="18" charset="0"/>
                <a:cs typeface="Tahoma" pitchFamily="34" charset="0"/>
              </a:rPr>
              <a:t>، وغالبا يوجه الأبناء أن يفعلوا ما يجب أن يفعلوا لا ما يحبون أن يفعلوه، إضافة للخلط بين مفهوم الرقابة والتوجيه.</a:t>
            </a:r>
            <a:endParaRPr lang="en-US" sz="1600" dirty="0" smtClean="0">
              <a:latin typeface="Tahoma" pitchFamily="34" charset="0"/>
              <a:ea typeface="Times New Roman" pitchFamily="18" charset="0"/>
              <a:cs typeface="Tahoma" pitchFamily="34" charset="0"/>
            </a:endParaRPr>
          </a:p>
          <a:p>
            <a:pPr marL="0" marR="0" lvl="0" indent="0" defTabSz="914400" rtl="1" eaLnBrk="0" fontAlgn="base" latinLnBrk="0" hangingPunct="0">
              <a:lnSpc>
                <a:spcPct val="15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Calibri"/>
                <a:ea typeface="Times New Roman" pitchFamily="18" charset="0"/>
                <a:cs typeface="Tahoma" pitchFamily="34" charset="0"/>
              </a:rPr>
              <a:t> </a:t>
            </a:r>
            <a:endParaRPr kumimoji="0" lang="ar-SA" sz="1600" b="1" i="0" u="none" strike="noStrike" cap="none" normalizeH="0" baseline="0" dirty="0" smtClean="0">
              <a:ln>
                <a:noFill/>
              </a:ln>
              <a:solidFill>
                <a:srgbClr val="993300"/>
              </a:solidFill>
              <a:effectLst/>
              <a:latin typeface="Tahoma" pitchFamily="34" charset="0"/>
              <a:ea typeface="Times New Roman" pitchFamily="18" charset="0"/>
              <a:cs typeface="Tahoma" pitchFamily="34" charset="0"/>
            </a:endParaRPr>
          </a:p>
          <a:p>
            <a:pPr lvl="0" rtl="0" eaLnBrk="0" fontAlgn="base" hangingPunct="0">
              <a:lnSpc>
                <a:spcPct val="150000"/>
              </a:lnSpc>
              <a:spcBef>
                <a:spcPct val="0"/>
              </a:spcBef>
              <a:spcAft>
                <a:spcPct val="0"/>
              </a:spcAft>
            </a:pPr>
            <a:r>
              <a:rPr kumimoji="0" lang="ar-SA" sz="1600" b="1" i="0" u="none" strike="noStrike" cap="none" normalizeH="0" baseline="0" dirty="0" smtClean="0">
                <a:ln>
                  <a:noFill/>
                </a:ln>
                <a:solidFill>
                  <a:srgbClr val="92D050"/>
                </a:solidFill>
                <a:effectLst/>
                <a:latin typeface="Tahoma" pitchFamily="34" charset="0"/>
                <a:ea typeface="Times New Roman" pitchFamily="18" charset="0"/>
                <a:cs typeface="Tahoma" pitchFamily="34" charset="0"/>
              </a:rPr>
              <a:t>التربية الدينية:</a:t>
            </a:r>
            <a:r>
              <a:rPr kumimoji="0" lang="ar-SA" sz="1600" b="0" i="0" u="none" strike="noStrike" cap="none" normalizeH="0" baseline="0" dirty="0" smtClean="0">
                <a:ln>
                  <a:noFill/>
                </a:ln>
                <a:solidFill>
                  <a:srgbClr val="92D050"/>
                </a:solidFill>
                <a:effectLst/>
                <a:latin typeface="Tahoma" pitchFamily="34" charset="0"/>
                <a:ea typeface="Times New Roman" pitchFamily="18" charset="0"/>
                <a:cs typeface="Tahoma" pitchFamily="34" charset="0"/>
              </a:rPr>
              <a:t> </a:t>
            </a:r>
            <a:r>
              <a:rPr lang="ar-SA" sz="1600" dirty="0" smtClean="0">
                <a:latin typeface="Tahoma" pitchFamily="34" charset="0"/>
                <a:ea typeface="Times New Roman" pitchFamily="18" charset="0"/>
                <a:cs typeface="Tahoma" pitchFamily="34" charset="0"/>
              </a:rPr>
              <a:t>ذكر أن مركز التحكم فيها هو الناس واعتبارات المجتمع أكثر من الاعتبار والرأي الديني، كما وصفها بأنها نفاقية في بعض أحوالها تبحث عن ما سيقوله الناس، وكونها سلوكية لا معرفية، أيضا أنها لا تركز على القيم والمعاني والمبادئ، وتتبع منهجية التخويف ثم الرجاء ثم المحبة.</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8433">
                                            <p:txEl>
                                              <p:pRg st="0" end="0"/>
                                            </p:txEl>
                                          </p:spTgt>
                                        </p:tgtEl>
                                        <p:attrNameLst>
                                          <p:attrName>style.visibility</p:attrName>
                                        </p:attrNameLst>
                                      </p:cBhvr>
                                      <p:to>
                                        <p:strVal val="visible"/>
                                      </p:to>
                                    </p:set>
                                    <p:anim calcmode="lin" valueType="num">
                                      <p:cBhvr>
                                        <p:cTn id="7" dur="2000" fill="hold"/>
                                        <p:tgtEl>
                                          <p:spTgt spid="18433">
                                            <p:txEl>
                                              <p:pRg st="0" end="0"/>
                                            </p:txEl>
                                          </p:spTgt>
                                        </p:tgtEl>
                                        <p:attrNameLst>
                                          <p:attrName>ppt_x</p:attrName>
                                        </p:attrNameLst>
                                      </p:cBhvr>
                                      <p:tavLst>
                                        <p:tav tm="0">
                                          <p:val>
                                            <p:strVal val="#ppt_x-.2"/>
                                          </p:val>
                                        </p:tav>
                                        <p:tav tm="100000">
                                          <p:val>
                                            <p:strVal val="#ppt_x"/>
                                          </p:val>
                                        </p:tav>
                                      </p:tavLst>
                                    </p:anim>
                                    <p:anim calcmode="lin" valueType="num">
                                      <p:cBhvr>
                                        <p:cTn id="8" dur="2000" fill="hold"/>
                                        <p:tgtEl>
                                          <p:spTgt spid="1843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2000"/>
                                        <p:tgtEl>
                                          <p:spTgt spid="1843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433">
                                            <p:txEl>
                                              <p:pRg st="3" end="3"/>
                                            </p:txEl>
                                          </p:spTgt>
                                        </p:tgtEl>
                                        <p:attrNameLst>
                                          <p:attrName>style.visibility</p:attrName>
                                        </p:attrNameLst>
                                      </p:cBhvr>
                                      <p:to>
                                        <p:strVal val="visible"/>
                                      </p:to>
                                    </p:set>
                                    <p:animEffect transition="in" filter="fade">
                                      <p:cBhvr>
                                        <p:cTn id="14" dur="2000"/>
                                        <p:tgtEl>
                                          <p:spTgt spid="18433">
                                            <p:txEl>
                                              <p:pRg st="3" end="3"/>
                                            </p:txEl>
                                          </p:spTgt>
                                        </p:tgtEl>
                                      </p:cBhvr>
                                    </p:animEffect>
                                    <p:anim calcmode="lin" valueType="num">
                                      <p:cBhvr>
                                        <p:cTn id="15" dur="2000" fill="hold"/>
                                        <p:tgtEl>
                                          <p:spTgt spid="18433">
                                            <p:txEl>
                                              <p:pRg st="3" end="3"/>
                                            </p:txEl>
                                          </p:spTgt>
                                        </p:tgtEl>
                                        <p:attrNameLst>
                                          <p:attrName>ppt_x</p:attrName>
                                        </p:attrNameLst>
                                      </p:cBhvr>
                                      <p:tavLst>
                                        <p:tav tm="0">
                                          <p:val>
                                            <p:strVal val="#ppt_x"/>
                                          </p:val>
                                        </p:tav>
                                        <p:tav tm="100000">
                                          <p:val>
                                            <p:strVal val="#ppt_x"/>
                                          </p:val>
                                        </p:tav>
                                      </p:tavLst>
                                    </p:anim>
                                    <p:anim calcmode="lin" valueType="num">
                                      <p:cBhvr>
                                        <p:cTn id="16" dur="2000" fill="hold"/>
                                        <p:tgtEl>
                                          <p:spTgt spid="1843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8433">
                                            <p:txEl>
                                              <p:pRg st="5" end="5"/>
                                            </p:txEl>
                                          </p:spTgt>
                                        </p:tgtEl>
                                        <p:attrNameLst>
                                          <p:attrName>style.visibility</p:attrName>
                                        </p:attrNameLst>
                                      </p:cBhvr>
                                      <p:to>
                                        <p:strVal val="visible"/>
                                      </p:to>
                                    </p:set>
                                    <p:animEffect transition="in" filter="fade">
                                      <p:cBhvr>
                                        <p:cTn id="21" dur="2000"/>
                                        <p:tgtEl>
                                          <p:spTgt spid="18433">
                                            <p:txEl>
                                              <p:pRg st="5" end="5"/>
                                            </p:txEl>
                                          </p:spTgt>
                                        </p:tgtEl>
                                      </p:cBhvr>
                                    </p:animEffect>
                                    <p:anim calcmode="lin" valueType="num">
                                      <p:cBhvr>
                                        <p:cTn id="22" dur="2000" fill="hold"/>
                                        <p:tgtEl>
                                          <p:spTgt spid="18433">
                                            <p:txEl>
                                              <p:pRg st="5" end="5"/>
                                            </p:txEl>
                                          </p:spTgt>
                                        </p:tgtEl>
                                        <p:attrNameLst>
                                          <p:attrName>ppt_x</p:attrName>
                                        </p:attrNameLst>
                                      </p:cBhvr>
                                      <p:tavLst>
                                        <p:tav tm="0">
                                          <p:val>
                                            <p:strVal val="#ppt_x"/>
                                          </p:val>
                                        </p:tav>
                                        <p:tav tm="100000">
                                          <p:val>
                                            <p:strVal val="#ppt_x"/>
                                          </p:val>
                                        </p:tav>
                                      </p:tavLst>
                                    </p:anim>
                                    <p:anim calcmode="lin" valueType="num">
                                      <p:cBhvr>
                                        <p:cTn id="23" dur="2000" fill="hold"/>
                                        <p:tgtEl>
                                          <p:spTgt spid="1843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81000" y="304800"/>
            <a:ext cx="83058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eaLnBrk="0" fontAlgn="base" hangingPunct="0">
              <a:lnSpc>
                <a:spcPct val="150000"/>
              </a:lnSpc>
              <a:spcBef>
                <a:spcPct val="0"/>
              </a:spcBef>
              <a:spcAft>
                <a:spcPct val="0"/>
              </a:spcAft>
            </a:pPr>
            <a:r>
              <a:rPr lang="ar-SA" b="1" dirty="0" smtClean="0">
                <a:solidFill>
                  <a:srgbClr val="00B0F0"/>
                </a:solidFill>
                <a:latin typeface="Calibri" pitchFamily="34" charset="0"/>
                <a:ea typeface="Times New Roman" pitchFamily="18" charset="0"/>
                <a:cs typeface="Arial" pitchFamily="34" charset="0"/>
              </a:rPr>
              <a:t>عوامل مؤثرة في مرحلة المراهقة</a:t>
            </a:r>
            <a:endParaRPr kumimoji="0" lang="ar-SA" b="1" i="0" u="none" strike="noStrike" cap="none" normalizeH="0" baseline="0" dirty="0" smtClean="0">
              <a:ln>
                <a:noFill/>
              </a:ln>
              <a:solidFill>
                <a:srgbClr val="92D050"/>
              </a:solidFill>
              <a:effectLst/>
              <a:latin typeface="Tahoma" pitchFamily="34" charset="0"/>
              <a:ea typeface="Times New Roman" pitchFamily="18" charset="0"/>
              <a:cs typeface="Tahoma" pitchFamily="34" charset="0"/>
            </a:endParaRPr>
          </a:p>
          <a:p>
            <a:pPr marL="0" marR="0" lvl="0" indent="0" algn="just" defTabSz="914400" rtl="1" eaLnBrk="0" fontAlgn="base" latinLnBrk="0" hangingPunct="0">
              <a:lnSpc>
                <a:spcPct val="150000"/>
              </a:lnSpc>
              <a:spcBef>
                <a:spcPct val="0"/>
              </a:spcBef>
              <a:spcAft>
                <a:spcPct val="0"/>
              </a:spcAft>
              <a:buClrTx/>
              <a:buSzTx/>
              <a:tabLst/>
            </a:pPr>
            <a:endParaRPr kumimoji="0" lang="ar-SA" sz="1000" b="1" i="0" u="none" strike="noStrike" cap="none" normalizeH="0" baseline="0" dirty="0" smtClean="0">
              <a:ln>
                <a:noFill/>
              </a:ln>
              <a:solidFill>
                <a:srgbClr val="92D050"/>
              </a:solidFill>
              <a:effectLst/>
              <a:latin typeface="Tahoma" pitchFamily="34" charset="0"/>
              <a:ea typeface="Times New Roman" pitchFamily="18" charset="0"/>
              <a:cs typeface="Tahoma" pitchFamily="34" charset="0"/>
            </a:endParaRPr>
          </a:p>
          <a:p>
            <a:pPr lvl="0" algn="just" eaLnBrk="0" fontAlgn="base" hangingPunct="0">
              <a:lnSpc>
                <a:spcPct val="150000"/>
              </a:lnSpc>
              <a:spcBef>
                <a:spcPct val="0"/>
              </a:spcBef>
              <a:spcAft>
                <a:spcPct val="0"/>
              </a:spcAft>
            </a:pPr>
            <a:r>
              <a:rPr kumimoji="0" lang="ar-SA" sz="1600" b="1" i="0" u="none" strike="noStrike" cap="none" normalizeH="0" baseline="0" dirty="0" smtClean="0">
                <a:ln>
                  <a:noFill/>
                </a:ln>
                <a:solidFill>
                  <a:srgbClr val="92D050"/>
                </a:solidFill>
                <a:effectLst/>
                <a:latin typeface="Tahoma" pitchFamily="34" charset="0"/>
                <a:ea typeface="Times New Roman" pitchFamily="18" charset="0"/>
                <a:cs typeface="Tahoma" pitchFamily="34" charset="0"/>
              </a:rPr>
              <a:t>ثقافة الوالدين لمرحلة المراهقة:</a:t>
            </a:r>
            <a:r>
              <a:rPr kumimoji="0" lang="ar-SA" sz="1600" b="0" i="0" u="none" strike="noStrike" cap="none" normalizeH="0" baseline="0" dirty="0" smtClean="0">
                <a:ln>
                  <a:noFill/>
                </a:ln>
                <a:solidFill>
                  <a:srgbClr val="92D050"/>
                </a:solidFill>
                <a:effectLst/>
                <a:latin typeface="Tahoma" pitchFamily="34" charset="0"/>
                <a:ea typeface="Times New Roman" pitchFamily="18" charset="0"/>
                <a:cs typeface="Tahoma" pitchFamily="34" charset="0"/>
              </a:rPr>
              <a:t> </a:t>
            </a:r>
            <a:r>
              <a:rPr lang="ar-SA" sz="1600" dirty="0" smtClean="0">
                <a:latin typeface="Tahoma" pitchFamily="34" charset="0"/>
                <a:ea typeface="Times New Roman" pitchFamily="18" charset="0"/>
                <a:cs typeface="Tahoma" pitchFamily="34" charset="0"/>
              </a:rPr>
              <a:t>يصنف المراهقون بأنهم غريبوا الأطوار دون تفهم الأسباب والأبعاد النفسية والعقلية والجسدية في التغيرات التي تتم في فترة المراهقة، فينتج إما إفراط من الوالدين من التشديد على تصرفات أبنائهم في سن المراهقة وعدم قبولها لعدم تفهمهم لهذه المرحلة، أو تفريط فيه العتب والملامة مرفوعتان عن الأبناء من الوالدين دون تمييز ووعي عن كيفية التعامل وما يفترض أن يقوموا به في كل موقف، لتكون الإجابة ببساطة: "إنهم في سن المراهقة".</a:t>
            </a:r>
          </a:p>
          <a:p>
            <a:pPr marL="0" marR="0" lvl="0" indent="0" algn="just" defTabSz="914400" rtl="1" eaLnBrk="0" fontAlgn="base" latinLnBrk="0" hangingPunct="0">
              <a:lnSpc>
                <a:spcPct val="150000"/>
              </a:lnSpc>
              <a:spcBef>
                <a:spcPct val="0"/>
              </a:spcBef>
              <a:spcAft>
                <a:spcPct val="0"/>
              </a:spcAft>
              <a:buClrTx/>
              <a:buSzTx/>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lnSpc>
                <a:spcPct val="150000"/>
              </a:lnSpc>
              <a:spcBef>
                <a:spcPct val="0"/>
              </a:spcBef>
              <a:spcAft>
                <a:spcPct val="0"/>
              </a:spcAft>
            </a:pPr>
            <a:r>
              <a:rPr kumimoji="0" lang="ar-SA" sz="1600" b="1" i="0" u="none" strike="noStrike" cap="none" normalizeH="0" baseline="0" dirty="0" smtClean="0">
                <a:ln>
                  <a:noFill/>
                </a:ln>
                <a:solidFill>
                  <a:srgbClr val="92D050"/>
                </a:solidFill>
                <a:effectLst/>
                <a:latin typeface="Tahoma" pitchFamily="34" charset="0"/>
                <a:ea typeface="Times New Roman" pitchFamily="18" charset="0"/>
                <a:cs typeface="Tahoma" pitchFamily="34" charset="0"/>
              </a:rPr>
              <a:t>ثقافة المراهقين لمرحلة المراهقة: </a:t>
            </a:r>
            <a:r>
              <a:rPr lang="ar-SA" sz="1600" dirty="0" smtClean="0">
                <a:latin typeface="Tahoma" pitchFamily="34" charset="0"/>
                <a:ea typeface="Times New Roman" pitchFamily="18" charset="0"/>
                <a:cs typeface="Tahoma" pitchFamily="34" charset="0"/>
              </a:rPr>
              <a:t>فتجد المراهقين يصطدمون مع آبائهم وأمهاتهم ومن حولهم دون استيعاب لما يمرون به من تغييرات، أو يرون أنه من حقهم عمل أي تصرف لأنهم مراهقون.</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409">
                                            <p:txEl>
                                              <p:pRg st="2" end="2"/>
                                            </p:txEl>
                                          </p:spTgt>
                                        </p:tgtEl>
                                        <p:attrNameLst>
                                          <p:attrName>style.visibility</p:attrName>
                                        </p:attrNameLst>
                                      </p:cBhvr>
                                      <p:to>
                                        <p:strVal val="visible"/>
                                      </p:to>
                                    </p:set>
                                    <p:animEffect transition="in" filter="fade">
                                      <p:cBhvr>
                                        <p:cTn id="7" dur="2000"/>
                                        <p:tgtEl>
                                          <p:spTgt spid="17409">
                                            <p:txEl>
                                              <p:pRg st="2" end="2"/>
                                            </p:txEl>
                                          </p:spTgt>
                                        </p:tgtEl>
                                      </p:cBhvr>
                                    </p:animEffect>
                                    <p:anim calcmode="lin" valueType="num">
                                      <p:cBhvr>
                                        <p:cTn id="8" dur="2000" fill="hold"/>
                                        <p:tgtEl>
                                          <p:spTgt spid="17409">
                                            <p:txEl>
                                              <p:pRg st="2" end="2"/>
                                            </p:txEl>
                                          </p:spTgt>
                                        </p:tgtEl>
                                        <p:attrNameLst>
                                          <p:attrName>ppt_x</p:attrName>
                                        </p:attrNameLst>
                                      </p:cBhvr>
                                      <p:tavLst>
                                        <p:tav tm="0">
                                          <p:val>
                                            <p:strVal val="#ppt_x"/>
                                          </p:val>
                                        </p:tav>
                                        <p:tav tm="100000">
                                          <p:val>
                                            <p:strVal val="#ppt_x"/>
                                          </p:val>
                                        </p:tav>
                                      </p:tavLst>
                                    </p:anim>
                                    <p:anim calcmode="lin" valueType="num">
                                      <p:cBhvr>
                                        <p:cTn id="9" dur="2000" fill="hold"/>
                                        <p:tgtEl>
                                          <p:spTgt spid="17409">
                                            <p:txEl>
                                              <p:pRg st="2" end="2"/>
                                            </p:txEl>
                                          </p:spTgt>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17409">
                                            <p:txEl>
                                              <p:pRg st="0" end="0"/>
                                            </p:txEl>
                                          </p:spTgt>
                                        </p:tgtEl>
                                        <p:attrNameLst>
                                          <p:attrName>style.visibility</p:attrName>
                                        </p:attrNameLst>
                                      </p:cBhvr>
                                      <p:to>
                                        <p:strVal val="visible"/>
                                      </p:to>
                                    </p:set>
                                    <p:animEffect transition="in" filter="fade">
                                      <p:cBhvr>
                                        <p:cTn id="13" dur="2000"/>
                                        <p:tgtEl>
                                          <p:spTgt spid="17409">
                                            <p:txEl>
                                              <p:pRg st="0" end="0"/>
                                            </p:txEl>
                                          </p:spTgt>
                                        </p:tgtEl>
                                      </p:cBhvr>
                                    </p:animEffect>
                                    <p:anim calcmode="lin" valueType="num">
                                      <p:cBhvr>
                                        <p:cTn id="14" dur="2000" fill="hold"/>
                                        <p:tgtEl>
                                          <p:spTgt spid="17409">
                                            <p:txEl>
                                              <p:pRg st="0" end="0"/>
                                            </p:txEl>
                                          </p:spTgt>
                                        </p:tgtEl>
                                        <p:attrNameLst>
                                          <p:attrName>ppt_x</p:attrName>
                                        </p:attrNameLst>
                                      </p:cBhvr>
                                      <p:tavLst>
                                        <p:tav tm="0">
                                          <p:val>
                                            <p:strVal val="#ppt_x"/>
                                          </p:val>
                                        </p:tav>
                                        <p:tav tm="100000">
                                          <p:val>
                                            <p:strVal val="#ppt_x"/>
                                          </p:val>
                                        </p:tav>
                                      </p:tavLst>
                                    </p:anim>
                                    <p:anim calcmode="lin" valueType="num">
                                      <p:cBhvr>
                                        <p:cTn id="15" dur="2000" fill="hold"/>
                                        <p:tgtEl>
                                          <p:spTgt spid="1740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7409">
                                            <p:txEl>
                                              <p:pRg st="4" end="4"/>
                                            </p:txEl>
                                          </p:spTgt>
                                        </p:tgtEl>
                                        <p:attrNameLst>
                                          <p:attrName>style.visibility</p:attrName>
                                        </p:attrNameLst>
                                      </p:cBhvr>
                                      <p:to>
                                        <p:strVal val="visible"/>
                                      </p:to>
                                    </p:set>
                                    <p:animEffect transition="in" filter="fade">
                                      <p:cBhvr>
                                        <p:cTn id="20" dur="2000"/>
                                        <p:tgtEl>
                                          <p:spTgt spid="17409">
                                            <p:txEl>
                                              <p:pRg st="4" end="4"/>
                                            </p:txEl>
                                          </p:spTgt>
                                        </p:tgtEl>
                                      </p:cBhvr>
                                    </p:animEffect>
                                    <p:anim calcmode="lin" valueType="num">
                                      <p:cBhvr>
                                        <p:cTn id="21" dur="2000" fill="hold"/>
                                        <p:tgtEl>
                                          <p:spTgt spid="17409">
                                            <p:txEl>
                                              <p:pRg st="4" end="4"/>
                                            </p:txEl>
                                          </p:spTgt>
                                        </p:tgtEl>
                                        <p:attrNameLst>
                                          <p:attrName>ppt_x</p:attrName>
                                        </p:attrNameLst>
                                      </p:cBhvr>
                                      <p:tavLst>
                                        <p:tav tm="0">
                                          <p:val>
                                            <p:strVal val="#ppt_x"/>
                                          </p:val>
                                        </p:tav>
                                        <p:tav tm="100000">
                                          <p:val>
                                            <p:strVal val="#ppt_x"/>
                                          </p:val>
                                        </p:tav>
                                      </p:tavLst>
                                    </p:anim>
                                    <p:anim calcmode="lin" valueType="num">
                                      <p:cBhvr>
                                        <p:cTn id="22" dur="2000" fill="hold"/>
                                        <p:tgtEl>
                                          <p:spTgt spid="1740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838200" y="1524000"/>
            <a:ext cx="708660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0" fontAlgn="base" latinLnBrk="0" hangingPunct="0">
              <a:lnSpc>
                <a:spcPct val="200000"/>
              </a:lnSpc>
              <a:spcBef>
                <a:spcPct val="0"/>
              </a:spcBef>
              <a:spcAft>
                <a:spcPct val="0"/>
              </a:spcAft>
              <a:buClrTx/>
              <a:buSzTx/>
              <a:buFontTx/>
              <a:buChar char="•"/>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عدم التفريق بين التغيرات الطبيعية</a:t>
            </a:r>
            <a:r>
              <a:rPr kumimoji="0" lang="ar-SA" sz="1600" b="0" i="0" u="none" strike="noStrike" cap="none" normalizeH="0" dirty="0" smtClean="0">
                <a:ln>
                  <a:noFill/>
                </a:ln>
                <a:solidFill>
                  <a:schemeClr val="tx1"/>
                </a:solidFill>
                <a:effectLst/>
                <a:latin typeface="Tahoma" pitchFamily="34" charset="0"/>
                <a:ea typeface="Times New Roman" pitchFamily="18" charset="0"/>
                <a:cs typeface="Tahoma" pitchFamily="34" charset="0"/>
              </a:rPr>
              <a:t> </a:t>
            </a: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والسلوكيات المرضية</a:t>
            </a:r>
            <a:endParaRPr lang="ar-SA" sz="1600" dirty="0">
              <a:latin typeface="Calibri" pitchFamily="34" charset="0"/>
              <a:ea typeface="Times New Roman" pitchFamily="18" charset="0"/>
              <a:cs typeface="Arial" pitchFamily="34" charset="0"/>
            </a:endParaRPr>
          </a:p>
          <a:p>
            <a:pPr marL="0" marR="0" lvl="0" indent="0" algn="just" defTabSz="914400" eaLnBrk="0" fontAlgn="base" latinLnBrk="0" hangingPunct="0">
              <a:lnSpc>
                <a:spcPct val="200000"/>
              </a:lnSpc>
              <a:spcBef>
                <a:spcPct val="0"/>
              </a:spcBef>
              <a:spcAft>
                <a:spcPct val="0"/>
              </a:spcAft>
              <a:buClrTx/>
              <a:buSzTx/>
              <a:buFontTx/>
              <a:buChar char="•"/>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كونها مرحلة بين مرحلتين واضحتي المعالم محددة الأدوار</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just" defTabSz="914400" eaLnBrk="0" fontAlgn="base" latinLnBrk="0" hangingPunct="0">
              <a:lnSpc>
                <a:spcPct val="200000"/>
              </a:lnSpc>
              <a:spcBef>
                <a:spcPct val="0"/>
              </a:spcBef>
              <a:spcAft>
                <a:spcPct val="0"/>
              </a:spcAft>
              <a:buClrTx/>
              <a:buSzTx/>
              <a:buFontTx/>
              <a:buChar char="•"/>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اعتماد الناس فيها على اجتهاداتهم ورؤاهم الشخصية</a:t>
            </a:r>
            <a:endPar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just" defTabSz="914400" eaLnBrk="0" fontAlgn="base" latinLnBrk="0" hangingPunct="0">
              <a:lnSpc>
                <a:spcPct val="200000"/>
              </a:lnSpc>
              <a:spcBef>
                <a:spcPct val="0"/>
              </a:spcBef>
              <a:spcAft>
                <a:spcPct val="0"/>
              </a:spcAft>
              <a:buClrTx/>
              <a:buSzTx/>
              <a:buFontTx/>
              <a:buChar char="•"/>
              <a:tabLst/>
            </a:pP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الإصرار على حل الإشكالات بناء على واقع اجتماعي وعرف سائد وإن</a:t>
            </a:r>
            <a:r>
              <a:rPr kumimoji="0" lang="ar-SA" sz="1600" b="0" i="0" u="none" strike="noStrike" cap="none" normalizeH="0" dirty="0" smtClean="0">
                <a:ln>
                  <a:noFill/>
                </a:ln>
                <a:solidFill>
                  <a:schemeClr val="tx1"/>
                </a:solidFill>
                <a:effectLst/>
                <a:latin typeface="Tahoma" pitchFamily="34" charset="0"/>
                <a:ea typeface="Times New Roman" pitchFamily="18" charset="0"/>
                <a:cs typeface="Tahoma" pitchFamily="34" charset="0"/>
              </a:rPr>
              <a:t> </a:t>
            </a:r>
            <a:r>
              <a:rPr kumimoji="0" lang="ar-SA"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لم يكن صائبا</a:t>
            </a:r>
            <a:r>
              <a:rPr lang="ar-SA" sz="1600" dirty="0">
                <a:latin typeface="Arial" pitchFamily="34" charset="0"/>
                <a:ea typeface="Times New Roman" pitchFamily="18" charset="0"/>
                <a:cs typeface="Arial" pitchFamily="34" charset="0"/>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6" name="Rectangle 2"/>
          <p:cNvSpPr>
            <a:spLocks noChangeArrowheads="1"/>
          </p:cNvSpPr>
          <p:nvPr/>
        </p:nvSpPr>
        <p:spPr bwMode="auto">
          <a:xfrm>
            <a:off x="3352800" y="833735"/>
            <a:ext cx="5486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 لم الإشكالية في مرحلة التعامل مع المراهق؟</a:t>
            </a:r>
            <a:endParaRPr kumimoji="0" lang="ar-SA" sz="2400" b="0" i="0" u="none" strike="noStrike" cap="none" normalizeH="0" baseline="0" dirty="0" smtClean="0">
              <a:ln>
                <a:noFill/>
              </a:ln>
              <a:solidFill>
                <a:srgbClr val="00B0F0"/>
              </a:solidFill>
              <a:effectLst/>
              <a:latin typeface="Arial" pitchFamily="34" charset="0"/>
              <a:cs typeface="Arial"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wd">
                                    <p:tmPct val="10000"/>
                                  </p:iterate>
                                  <p:childTnLst>
                                    <p:set>
                                      <p:cBhvr>
                                        <p:cTn id="6" dur="1" fill="hold">
                                          <p:stCondLst>
                                            <p:cond delay="0"/>
                                          </p:stCondLst>
                                        </p:cTn>
                                        <p:tgtEl>
                                          <p:spTgt spid="16386"/>
                                        </p:tgtEl>
                                        <p:attrNameLst>
                                          <p:attrName>style.visibility</p:attrName>
                                        </p:attrNameLst>
                                      </p:cBhvr>
                                      <p:to>
                                        <p:strVal val="visible"/>
                                      </p:to>
                                    </p:set>
                                    <p:animEffect transition="in" filter="fade">
                                      <p:cBhvr>
                                        <p:cTn id="7" dur="1000"/>
                                        <p:tgtEl>
                                          <p:spTgt spid="16386"/>
                                        </p:tgtEl>
                                      </p:cBhvr>
                                    </p:animEffect>
                                    <p:anim calcmode="lin" valueType="num">
                                      <p:cBhvr>
                                        <p:cTn id="8" dur="1000" fill="hold"/>
                                        <p:tgtEl>
                                          <p:spTgt spid="16386"/>
                                        </p:tgtEl>
                                        <p:attrNameLst>
                                          <p:attrName>ppt_x</p:attrName>
                                        </p:attrNameLst>
                                      </p:cBhvr>
                                      <p:tavLst>
                                        <p:tav tm="0">
                                          <p:val>
                                            <p:strVal val="#ppt_x-.1"/>
                                          </p:val>
                                        </p:tav>
                                        <p:tav tm="100000">
                                          <p:val>
                                            <p:strVal val="#ppt_x"/>
                                          </p:val>
                                        </p:tav>
                                      </p:tavLst>
                                    </p:anim>
                                    <p:anim calcmode="lin" valueType="num">
                                      <p:cBhvr>
                                        <p:cTn id="9" dur="1000" fill="hold"/>
                                        <p:tgtEl>
                                          <p:spTgt spid="16386"/>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6385">
                                            <p:txEl>
                                              <p:pRg st="0" end="0"/>
                                            </p:txEl>
                                          </p:spTgt>
                                        </p:tgtEl>
                                        <p:attrNameLst>
                                          <p:attrName>style.visibility</p:attrName>
                                        </p:attrNameLst>
                                      </p:cBhvr>
                                      <p:to>
                                        <p:strVal val="visible"/>
                                      </p:to>
                                    </p:set>
                                    <p:animEffect transition="in" filter="fade">
                                      <p:cBhvr>
                                        <p:cTn id="14" dur="2000"/>
                                        <p:tgtEl>
                                          <p:spTgt spid="16385">
                                            <p:txEl>
                                              <p:pRg st="0" end="0"/>
                                            </p:txEl>
                                          </p:spTgt>
                                        </p:tgtEl>
                                      </p:cBhvr>
                                    </p:animEffect>
                                    <p:anim calcmode="lin" valueType="num">
                                      <p:cBhvr>
                                        <p:cTn id="15" dur="2000" fill="hold"/>
                                        <p:tgtEl>
                                          <p:spTgt spid="16385">
                                            <p:txEl>
                                              <p:pRg st="0" end="0"/>
                                            </p:txEl>
                                          </p:spTgt>
                                        </p:tgtEl>
                                        <p:attrNameLst>
                                          <p:attrName>ppt_x</p:attrName>
                                        </p:attrNameLst>
                                      </p:cBhvr>
                                      <p:tavLst>
                                        <p:tav tm="0">
                                          <p:val>
                                            <p:strVal val="#ppt_x"/>
                                          </p:val>
                                        </p:tav>
                                        <p:tav tm="100000">
                                          <p:val>
                                            <p:strVal val="#ppt_x"/>
                                          </p:val>
                                        </p:tav>
                                      </p:tavLst>
                                    </p:anim>
                                    <p:anim calcmode="lin" valueType="num">
                                      <p:cBhvr>
                                        <p:cTn id="16" dur="2000" fill="hold"/>
                                        <p:tgtEl>
                                          <p:spTgt spid="1638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16385">
                                            <p:txEl>
                                              <p:pRg st="1" end="1"/>
                                            </p:txEl>
                                          </p:spTgt>
                                        </p:tgtEl>
                                        <p:attrNameLst>
                                          <p:attrName>style.visibility</p:attrName>
                                        </p:attrNameLst>
                                      </p:cBhvr>
                                      <p:to>
                                        <p:strVal val="visible"/>
                                      </p:to>
                                    </p:set>
                                    <p:animEffect transition="in" filter="fade">
                                      <p:cBhvr>
                                        <p:cTn id="21" dur="2000"/>
                                        <p:tgtEl>
                                          <p:spTgt spid="16385">
                                            <p:txEl>
                                              <p:pRg st="1" end="1"/>
                                            </p:txEl>
                                          </p:spTgt>
                                        </p:tgtEl>
                                      </p:cBhvr>
                                    </p:animEffect>
                                    <p:anim calcmode="lin" valueType="num">
                                      <p:cBhvr>
                                        <p:cTn id="22" dur="2000" fill="hold"/>
                                        <p:tgtEl>
                                          <p:spTgt spid="16385">
                                            <p:txEl>
                                              <p:pRg st="1" end="1"/>
                                            </p:txEl>
                                          </p:spTgt>
                                        </p:tgtEl>
                                        <p:attrNameLst>
                                          <p:attrName>ppt_x</p:attrName>
                                        </p:attrNameLst>
                                      </p:cBhvr>
                                      <p:tavLst>
                                        <p:tav tm="0">
                                          <p:val>
                                            <p:strVal val="#ppt_x"/>
                                          </p:val>
                                        </p:tav>
                                        <p:tav tm="100000">
                                          <p:val>
                                            <p:strVal val="#ppt_x"/>
                                          </p:val>
                                        </p:tav>
                                      </p:tavLst>
                                    </p:anim>
                                    <p:anim calcmode="lin" valueType="num">
                                      <p:cBhvr>
                                        <p:cTn id="23" dur="2000" fill="hold"/>
                                        <p:tgtEl>
                                          <p:spTgt spid="1638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16385">
                                            <p:txEl>
                                              <p:pRg st="2" end="2"/>
                                            </p:txEl>
                                          </p:spTgt>
                                        </p:tgtEl>
                                        <p:attrNameLst>
                                          <p:attrName>style.visibility</p:attrName>
                                        </p:attrNameLst>
                                      </p:cBhvr>
                                      <p:to>
                                        <p:strVal val="visible"/>
                                      </p:to>
                                    </p:set>
                                    <p:animEffect transition="in" filter="fade">
                                      <p:cBhvr>
                                        <p:cTn id="28" dur="2000"/>
                                        <p:tgtEl>
                                          <p:spTgt spid="16385">
                                            <p:txEl>
                                              <p:pRg st="2" end="2"/>
                                            </p:txEl>
                                          </p:spTgt>
                                        </p:tgtEl>
                                      </p:cBhvr>
                                    </p:animEffect>
                                    <p:anim calcmode="lin" valueType="num">
                                      <p:cBhvr>
                                        <p:cTn id="29" dur="2000" fill="hold"/>
                                        <p:tgtEl>
                                          <p:spTgt spid="16385">
                                            <p:txEl>
                                              <p:pRg st="2" end="2"/>
                                            </p:txEl>
                                          </p:spTgt>
                                        </p:tgtEl>
                                        <p:attrNameLst>
                                          <p:attrName>ppt_x</p:attrName>
                                        </p:attrNameLst>
                                      </p:cBhvr>
                                      <p:tavLst>
                                        <p:tav tm="0">
                                          <p:val>
                                            <p:strVal val="#ppt_x"/>
                                          </p:val>
                                        </p:tav>
                                        <p:tav tm="100000">
                                          <p:val>
                                            <p:strVal val="#ppt_x"/>
                                          </p:val>
                                        </p:tav>
                                      </p:tavLst>
                                    </p:anim>
                                    <p:anim calcmode="lin" valueType="num">
                                      <p:cBhvr>
                                        <p:cTn id="30" dur="2000" fill="hold"/>
                                        <p:tgtEl>
                                          <p:spTgt spid="1638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6385">
                                            <p:txEl>
                                              <p:pRg st="3" end="3"/>
                                            </p:txEl>
                                          </p:spTgt>
                                        </p:tgtEl>
                                        <p:attrNameLst>
                                          <p:attrName>style.visibility</p:attrName>
                                        </p:attrNameLst>
                                      </p:cBhvr>
                                      <p:to>
                                        <p:strVal val="visible"/>
                                      </p:to>
                                    </p:set>
                                    <p:animEffect transition="in" filter="fade">
                                      <p:cBhvr>
                                        <p:cTn id="35" dur="2000"/>
                                        <p:tgtEl>
                                          <p:spTgt spid="16385">
                                            <p:txEl>
                                              <p:pRg st="3" end="3"/>
                                            </p:txEl>
                                          </p:spTgt>
                                        </p:tgtEl>
                                      </p:cBhvr>
                                    </p:animEffect>
                                    <p:anim calcmode="lin" valueType="num">
                                      <p:cBhvr>
                                        <p:cTn id="36" dur="2000" fill="hold"/>
                                        <p:tgtEl>
                                          <p:spTgt spid="16385">
                                            <p:txEl>
                                              <p:pRg st="3" end="3"/>
                                            </p:txEl>
                                          </p:spTgt>
                                        </p:tgtEl>
                                        <p:attrNameLst>
                                          <p:attrName>ppt_x</p:attrName>
                                        </p:attrNameLst>
                                      </p:cBhvr>
                                      <p:tavLst>
                                        <p:tav tm="0">
                                          <p:val>
                                            <p:strVal val="#ppt_x"/>
                                          </p:val>
                                        </p:tav>
                                        <p:tav tm="100000">
                                          <p:val>
                                            <p:strVal val="#ppt_x"/>
                                          </p:val>
                                        </p:tav>
                                      </p:tavLst>
                                    </p:anim>
                                    <p:anim calcmode="lin" valueType="num">
                                      <p:cBhvr>
                                        <p:cTn id="37" dur="2000" fill="hold"/>
                                        <p:tgtEl>
                                          <p:spTgt spid="1638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uiExpand="1" build="p"/>
      <p:bldP spid="1638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762000" y="152400"/>
            <a:ext cx="7239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5400" b="1" i="0" u="none" strike="noStrike" cap="none" normalizeH="0" baseline="0" dirty="0" smtClean="0">
                <a:ln>
                  <a:noFill/>
                </a:ln>
                <a:solidFill>
                  <a:srgbClr val="00B0F0"/>
                </a:solidFill>
                <a:effectLst/>
                <a:latin typeface="Calibri" pitchFamily="34" charset="0"/>
                <a:ea typeface="Times New Roman" pitchFamily="18" charset="0"/>
                <a:cs typeface="Arial" pitchFamily="34" charset="0"/>
              </a:rPr>
              <a:t>التغيرات في مرحلة المراهقة</a:t>
            </a:r>
            <a:endParaRPr kumimoji="0" lang="ar-SA" sz="4800" b="0" i="0" u="none" strike="noStrike" cap="none" normalizeH="0" baseline="0" dirty="0" smtClean="0">
              <a:ln>
                <a:noFill/>
              </a:ln>
              <a:solidFill>
                <a:srgbClr val="00B0F0"/>
              </a:solidFill>
              <a:effectLst/>
              <a:latin typeface="Arial" pitchFamily="34" charset="0"/>
              <a:cs typeface="Arial" pitchFamily="34" charset="0"/>
            </a:endParaRPr>
          </a:p>
        </p:txBody>
      </p:sp>
      <p:pic>
        <p:nvPicPr>
          <p:cNvPr id="3" name="Picture 4" descr="http://www.saqaf.com/pic/Teenager_Strategy.jpg"/>
          <p:cNvPicPr/>
          <p:nvPr/>
        </p:nvPicPr>
        <p:blipFill>
          <a:blip r:embed="rId3" cstate="print"/>
          <a:srcRect/>
          <a:stretch>
            <a:fillRect/>
          </a:stretch>
        </p:blipFill>
        <p:spPr bwMode="auto">
          <a:xfrm>
            <a:off x="1524000" y="1371600"/>
            <a:ext cx="4991100" cy="3276600"/>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5601"/>
                                        </p:tgtEl>
                                        <p:attrNameLst>
                                          <p:attrName>style.visibility</p:attrName>
                                        </p:attrNameLst>
                                      </p:cBhvr>
                                      <p:to>
                                        <p:strVal val="visible"/>
                                      </p:to>
                                    </p:set>
                                    <p:anim by="(-#ppt_w*2)" calcmode="lin" valueType="num">
                                      <p:cBhvr rctx="PPT">
                                        <p:cTn id="7" dur="500" autoRev="1" fill="hold">
                                          <p:stCondLst>
                                            <p:cond delay="0"/>
                                          </p:stCondLst>
                                        </p:cTn>
                                        <p:tgtEl>
                                          <p:spTgt spid="25601"/>
                                        </p:tgtEl>
                                        <p:attrNameLst>
                                          <p:attrName>ppt_w</p:attrName>
                                        </p:attrNameLst>
                                      </p:cBhvr>
                                    </p:anim>
                                    <p:anim by="(#ppt_w*0.50)" calcmode="lin" valueType="num">
                                      <p:cBhvr>
                                        <p:cTn id="8" dur="500" decel="50000" autoRev="1" fill="hold">
                                          <p:stCondLst>
                                            <p:cond delay="0"/>
                                          </p:stCondLst>
                                        </p:cTn>
                                        <p:tgtEl>
                                          <p:spTgt spid="25601"/>
                                        </p:tgtEl>
                                        <p:attrNameLst>
                                          <p:attrName>ppt_x</p:attrName>
                                        </p:attrNameLst>
                                      </p:cBhvr>
                                    </p:anim>
                                    <p:anim from="(-#ppt_h/2)" to="(#ppt_y)" calcmode="lin" valueType="num">
                                      <p:cBhvr>
                                        <p:cTn id="9" dur="1000" fill="hold">
                                          <p:stCondLst>
                                            <p:cond delay="0"/>
                                          </p:stCondLst>
                                        </p:cTn>
                                        <p:tgtEl>
                                          <p:spTgt spid="25601"/>
                                        </p:tgtEl>
                                        <p:attrNameLst>
                                          <p:attrName>ppt_y</p:attrName>
                                        </p:attrNameLst>
                                      </p:cBhvr>
                                    </p:anim>
                                    <p:animRot by="21600000">
                                      <p:cBhvr>
                                        <p:cTn id="10" dur="1000" fill="hold">
                                          <p:stCondLst>
                                            <p:cond delay="0"/>
                                          </p:stCondLst>
                                        </p:cTn>
                                        <p:tgtEl>
                                          <p:spTgt spid="25601"/>
                                        </p:tgtEl>
                                        <p:attrNameLst>
                                          <p:attrName>r</p:attrName>
                                        </p:attrNameLst>
                                      </p:cBhvr>
                                    </p:animRo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1"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600</TotalTime>
  <Words>1407</Words>
  <Application>Microsoft Office PowerPoint</Application>
  <PresentationFormat>On-screen Show (4:3)</PresentationFormat>
  <Paragraphs>156</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سمة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 </dc:creator>
  <cp:lastModifiedBy>IT Department</cp:lastModifiedBy>
  <cp:revision>112</cp:revision>
  <dcterms:created xsi:type="dcterms:W3CDTF">2010-07-17T19:08:42Z</dcterms:created>
  <dcterms:modified xsi:type="dcterms:W3CDTF">2010-07-21T23:20:50Z</dcterms:modified>
</cp:coreProperties>
</file>